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71" r:id="rId4"/>
    <p:sldId id="272" r:id="rId5"/>
    <p:sldId id="273" r:id="rId6"/>
    <p:sldId id="274" r:id="rId7"/>
    <p:sldId id="275" r:id="rId8"/>
    <p:sldId id="276" r:id="rId9"/>
    <p:sldId id="277" r:id="rId10"/>
    <p:sldId id="278" r:id="rId11"/>
    <p:sldId id="282" r:id="rId12"/>
    <p:sldId id="283"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22BCB-8F33-4EC8-8E49-94AE67239958}" type="datetimeFigureOut">
              <a:rPr lang="en-US" smtClean="0"/>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C0CA8-8F5A-4D86-9062-D76A195F5BF8}" type="slidenum">
              <a:rPr lang="en-US" smtClean="0"/>
              <a:t>‹#›</a:t>
            </a:fld>
            <a:endParaRPr lang="en-US"/>
          </a:p>
        </p:txBody>
      </p:sp>
    </p:spTree>
    <p:extLst>
      <p:ext uri="{BB962C8B-B14F-4D97-AF65-F5344CB8AC3E}">
        <p14:creationId xmlns:p14="http://schemas.microsoft.com/office/powerpoint/2010/main" val="151989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CC95-91E7-46AA-CE8C-372F623A2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FFE23-DB8F-DB45-9380-0C598C38A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6363A1-1370-0F41-DB15-69717B794F06}"/>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A069CDE9-5969-6A56-E43A-E39CE0AE7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7FD2C-1AE1-EEF3-E2CC-06EC919CD4DA}"/>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408072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735C-D2AB-6D7B-D597-9B4972AB19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95ECCA-40F7-249B-3C52-7686FCBEFC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12647-4941-44EA-6AEF-341F7C7F0F8D}"/>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8FDA17F9-5645-3379-CCD5-206D8D15C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9C28F-C5DE-A38C-F42A-0A02BD005C2D}"/>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136205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94601-6A0E-939A-77D2-4865D56E4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D7BCA4-2913-FAC2-EDDB-DCCC87A7E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BC555-D17D-B2F9-FE68-CB9EB07DB087}"/>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E7FBFB97-3785-1602-285C-455904AD8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F56D0-2A52-B26C-C25E-84841A81D3F4}"/>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2168915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294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2547012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0642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35725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65684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61132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27291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89292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9FEF6-0DEE-768F-4ACD-2962A7C35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4C10E-5691-0A45-5A15-DE09728AE9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5F253-0155-1452-2267-33AFEAA3C083}"/>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AED66249-6CEA-E701-0467-EC1BC94D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FD07-07E3-35CF-46DB-46A8C2952A0D}"/>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3337445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38769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9450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1425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325734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30089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73955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40467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22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34593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8810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C4F7-2102-1FD5-43BA-400D13FD56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A8DE9A-E054-7690-F919-2981D1A92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33628-8006-BBEC-2C69-A0833CC2C757}"/>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4F6EFFB0-1840-3D47-EC0D-9BF5FA78D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30A8E-4ED6-99B3-C00D-D75EF3F5EA17}"/>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76009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084343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311414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20148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54209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07698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08478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293925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C75A-7E09-F3FF-A62D-44EDE4642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9B6FC-F1E1-DA40-CAAE-2387CCB8E5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7311DE-210E-318D-7774-F358DA9671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04B2A1-0E1F-9F84-F668-5DF0723C8E50}"/>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6" name="Footer Placeholder 5">
            <a:extLst>
              <a:ext uri="{FF2B5EF4-FFF2-40B4-BE49-F238E27FC236}">
                <a16:creationId xmlns:a16="http://schemas.microsoft.com/office/drawing/2014/main" id="{92EEF910-AB08-3D65-5AC7-C88472170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A9CD3-0227-858B-C26A-40A9BEC75627}"/>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266017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DCC2-4BAA-2AC7-0D6B-03F794423C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D99892-4AB2-D506-DCC7-FCE499AB9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521D53-92AB-84CE-994B-0E13B598E8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B7B051-2093-70CD-E977-023E1ED87A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4DC5F2-EC97-4700-BA8C-8EF7629BBA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F7CA8-8994-C5E7-BE78-0DDE44D44A5D}"/>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8" name="Footer Placeholder 7">
            <a:extLst>
              <a:ext uri="{FF2B5EF4-FFF2-40B4-BE49-F238E27FC236}">
                <a16:creationId xmlns:a16="http://schemas.microsoft.com/office/drawing/2014/main" id="{03CFEB2F-32F2-F8AE-DC2F-D2289AFC82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FFD8E-0589-11CD-1355-AD9B493792CC}"/>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409042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AC87-318D-0A6B-C605-00C81F80E9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2E78F-9197-C597-6B5D-B35B7388E344}"/>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4" name="Footer Placeholder 3">
            <a:extLst>
              <a:ext uri="{FF2B5EF4-FFF2-40B4-BE49-F238E27FC236}">
                <a16:creationId xmlns:a16="http://schemas.microsoft.com/office/drawing/2014/main" id="{AB1DC06B-FB45-9D4E-47D8-DCA11AC26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159F70-4DA3-0C1D-5AF9-3A5DE9A8B221}"/>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31094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0CCD-84D7-615E-56F7-222C7B3BA399}"/>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3" name="Footer Placeholder 2">
            <a:extLst>
              <a:ext uri="{FF2B5EF4-FFF2-40B4-BE49-F238E27FC236}">
                <a16:creationId xmlns:a16="http://schemas.microsoft.com/office/drawing/2014/main" id="{85EA882D-CF7B-3E08-EE30-933555C4C8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BDCF81-7030-E612-CB23-14ADA7CC4B85}"/>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104950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FB09-A28A-9D2C-2EF7-11F1F0B1E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0B87FB-FD85-899E-73BE-099D322BD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D594B-DA50-DBEC-F788-2867A1EE1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738A44-D7FF-1337-C719-1787FB47F7E7}"/>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6" name="Footer Placeholder 5">
            <a:extLst>
              <a:ext uri="{FF2B5EF4-FFF2-40B4-BE49-F238E27FC236}">
                <a16:creationId xmlns:a16="http://schemas.microsoft.com/office/drawing/2014/main" id="{1ED44982-EDF8-8542-E031-361FA18B71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29B02-3516-931A-A87C-E69590AEC543}"/>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99129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5D10-2650-0DF4-C589-6604BD1FD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82CD9-C430-59FF-5C3E-AB7115A95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D1BD25-E19C-1D45-5447-11AF0B20B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44D4E-3217-1A7F-CACD-623FA6B9CA3D}"/>
              </a:ext>
            </a:extLst>
          </p:cNvPr>
          <p:cNvSpPr>
            <a:spLocks noGrp="1"/>
          </p:cNvSpPr>
          <p:nvPr>
            <p:ph type="dt" sz="half" idx="10"/>
          </p:nvPr>
        </p:nvSpPr>
        <p:spPr/>
        <p:txBody>
          <a:bodyPr/>
          <a:lstStyle/>
          <a:p>
            <a:fld id="{46643ACC-2ABF-413D-B4CF-2DC5CB337C3A}" type="datetimeFigureOut">
              <a:rPr lang="en-US" smtClean="0"/>
              <a:t>1/19/2026</a:t>
            </a:fld>
            <a:endParaRPr lang="en-US"/>
          </a:p>
        </p:txBody>
      </p:sp>
      <p:sp>
        <p:nvSpPr>
          <p:cNvPr id="6" name="Footer Placeholder 5">
            <a:extLst>
              <a:ext uri="{FF2B5EF4-FFF2-40B4-BE49-F238E27FC236}">
                <a16:creationId xmlns:a16="http://schemas.microsoft.com/office/drawing/2014/main" id="{B881BDC7-14BA-0662-9394-09F6CA7C5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1C1AC-B5C3-E2CB-D032-17288FEE8BE4}"/>
              </a:ext>
            </a:extLst>
          </p:cNvPr>
          <p:cNvSpPr>
            <a:spLocks noGrp="1"/>
          </p:cNvSpPr>
          <p:nvPr>
            <p:ph type="sldNum" sz="quarter" idx="12"/>
          </p:nvPr>
        </p:nvSpPr>
        <p:spPr/>
        <p:txBody>
          <a:bodyPr/>
          <a:lstStyle/>
          <a:p>
            <a:fld id="{243B5493-E96B-47D0-8C75-34ABE636F140}" type="slidenum">
              <a:rPr lang="en-US" smtClean="0"/>
              <a:t>‹#›</a:t>
            </a:fld>
            <a:endParaRPr lang="en-US"/>
          </a:p>
        </p:txBody>
      </p:sp>
    </p:spTree>
    <p:extLst>
      <p:ext uri="{BB962C8B-B14F-4D97-AF65-F5344CB8AC3E}">
        <p14:creationId xmlns:p14="http://schemas.microsoft.com/office/powerpoint/2010/main" val="3370401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76938-46F2-E218-AC25-2371DD81E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19A18-EE06-7633-86EA-17743007A8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76620-5377-869E-E853-51B7660D2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43ACC-2ABF-413D-B4CF-2DC5CB337C3A}" type="datetimeFigureOut">
              <a:rPr lang="en-US" smtClean="0"/>
              <a:t>1/19/2026</a:t>
            </a:fld>
            <a:endParaRPr lang="en-US"/>
          </a:p>
        </p:txBody>
      </p:sp>
      <p:sp>
        <p:nvSpPr>
          <p:cNvPr id="5" name="Footer Placeholder 4">
            <a:extLst>
              <a:ext uri="{FF2B5EF4-FFF2-40B4-BE49-F238E27FC236}">
                <a16:creationId xmlns:a16="http://schemas.microsoft.com/office/drawing/2014/main" id="{A2C79544-FAAD-8CAA-BB57-0DD8800AB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11537A-6D28-D727-11AA-126DFD0BE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B5493-E96B-47D0-8C75-34ABE636F140}" type="slidenum">
              <a:rPr lang="en-US" smtClean="0"/>
              <a:t>‹#›</a:t>
            </a:fld>
            <a:endParaRPr lang="en-US"/>
          </a:p>
        </p:txBody>
      </p:sp>
    </p:spTree>
    <p:extLst>
      <p:ext uri="{BB962C8B-B14F-4D97-AF65-F5344CB8AC3E}">
        <p14:creationId xmlns:p14="http://schemas.microsoft.com/office/powerpoint/2010/main" val="1856812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429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pn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notesSlide" Target="../notesSlides/notesSlide9.xml"/><Relationship Id="rId16" Type="http://schemas.openxmlformats.org/officeDocument/2006/relationships/image" Target="../media/image89.png"/><Relationship Id="rId1" Type="http://schemas.openxmlformats.org/officeDocument/2006/relationships/slideLayout" Target="../slideLayouts/slideLayout3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5" Type="http://schemas.openxmlformats.org/officeDocument/2006/relationships/image" Target="../media/image8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3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sv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png"/><Relationship Id="rId28" Type="http://schemas.openxmlformats.org/officeDocument/2006/relationships/image" Target="../media/image50.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 Id="rId27"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5.png"/><Relationship Id="rId18" Type="http://schemas.openxmlformats.org/officeDocument/2006/relationships/image" Target="../media/image17.svg"/><Relationship Id="rId3" Type="http://schemas.openxmlformats.org/officeDocument/2006/relationships/image" Target="../media/image56.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16.png"/><Relationship Id="rId2" Type="http://schemas.openxmlformats.org/officeDocument/2006/relationships/notesSlide" Target="../notesSlides/notesSlide8.xml"/><Relationship Id="rId16" Type="http://schemas.openxmlformats.org/officeDocument/2006/relationships/image" Target="../media/image68.svg"/><Relationship Id="rId20" Type="http://schemas.openxmlformats.org/officeDocument/2006/relationships/image" Target="../media/image70.svg"/><Relationship Id="rId1" Type="http://schemas.openxmlformats.org/officeDocument/2006/relationships/slideLayout" Target="../slideLayouts/slideLayout35.xml"/><Relationship Id="rId6" Type="http://schemas.openxmlformats.org/officeDocument/2006/relationships/image" Target="../media/image59.svg"/><Relationship Id="rId11" Type="http://schemas.openxmlformats.org/officeDocument/2006/relationships/image" Target="../media/image63.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51.png"/><Relationship Id="rId19" Type="http://schemas.openxmlformats.org/officeDocument/2006/relationships/image" Target="../media/image69.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6.svg"/><Relationship Id="rId22"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A104-EAE8-0EC7-59F4-02972E5537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0783200-CE25-30D6-703E-CC754C2A46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2527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DD308-592C-74E0-DB3C-72B93ADD27C0}"/>
              </a:ext>
            </a:extLst>
          </p:cNvPr>
          <p:cNvPicPr>
            <a:picLocks noChangeAspect="1"/>
          </p:cNvPicPr>
          <p:nvPr/>
        </p:nvPicPr>
        <p:blipFill>
          <a:blip r:embed="rId2"/>
          <a:stretch>
            <a:fillRect/>
          </a:stretch>
        </p:blipFill>
        <p:spPr>
          <a:xfrm>
            <a:off x="762000" y="90816"/>
            <a:ext cx="10903857" cy="5252257"/>
          </a:xfrm>
          <a:prstGeom prst="rect">
            <a:avLst/>
          </a:prstGeom>
        </p:spPr>
      </p:pic>
      <p:pic>
        <p:nvPicPr>
          <p:cNvPr id="9" name="Picture 8">
            <a:extLst>
              <a:ext uri="{FF2B5EF4-FFF2-40B4-BE49-F238E27FC236}">
                <a16:creationId xmlns:a16="http://schemas.microsoft.com/office/drawing/2014/main" id="{0EA0DBBF-21D8-8E2A-68A1-FE8CFDDA70DF}"/>
              </a:ext>
            </a:extLst>
          </p:cNvPr>
          <p:cNvPicPr>
            <a:picLocks noChangeAspect="1"/>
          </p:cNvPicPr>
          <p:nvPr/>
        </p:nvPicPr>
        <p:blipFill>
          <a:blip r:embed="rId3"/>
          <a:stretch>
            <a:fillRect/>
          </a:stretch>
        </p:blipFill>
        <p:spPr>
          <a:xfrm>
            <a:off x="1283017" y="5449849"/>
            <a:ext cx="8446679" cy="1325748"/>
          </a:xfrm>
          <a:prstGeom prst="rect">
            <a:avLst/>
          </a:prstGeom>
        </p:spPr>
      </p:pic>
    </p:spTree>
    <p:extLst>
      <p:ext uri="{BB962C8B-B14F-4D97-AF65-F5344CB8AC3E}">
        <p14:creationId xmlns:p14="http://schemas.microsoft.com/office/powerpoint/2010/main" val="128700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5D1E9-E06A-245A-6096-9B217DD3FE73}"/>
              </a:ext>
            </a:extLst>
          </p:cNvPr>
          <p:cNvPicPr>
            <a:picLocks noChangeAspect="1"/>
          </p:cNvPicPr>
          <p:nvPr/>
        </p:nvPicPr>
        <p:blipFill>
          <a:blip r:embed="rId2"/>
          <a:stretch>
            <a:fillRect/>
          </a:stretch>
        </p:blipFill>
        <p:spPr>
          <a:xfrm>
            <a:off x="1215573" y="1091080"/>
            <a:ext cx="8119380" cy="4675840"/>
          </a:xfrm>
          <a:prstGeom prst="rect">
            <a:avLst/>
          </a:prstGeom>
        </p:spPr>
      </p:pic>
    </p:spTree>
    <p:extLst>
      <p:ext uri="{BB962C8B-B14F-4D97-AF65-F5344CB8AC3E}">
        <p14:creationId xmlns:p14="http://schemas.microsoft.com/office/powerpoint/2010/main" val="80002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2612430"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Search Execution Flow</a:t>
            </a:r>
            <a:endParaRPr lang="en-US" sz="1833" dirty="0">
              <a:solidFill>
                <a:prstClr val="black"/>
              </a:solidFill>
              <a:latin typeface="Calibri" panose="020F0502020204030204"/>
            </a:endParaRPr>
          </a:p>
        </p:txBody>
      </p:sp>
      <p:sp>
        <p:nvSpPr>
          <p:cNvPr id="3" name="Text 1"/>
          <p:cNvSpPr/>
          <p:nvPr/>
        </p:nvSpPr>
        <p:spPr>
          <a:xfrm>
            <a:off x="330696" y="592932"/>
            <a:ext cx="1936552"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From Query to Result</a:t>
            </a:r>
            <a:endParaRPr lang="en-US" sz="1458" dirty="0">
              <a:solidFill>
                <a:prstClr val="black"/>
              </a:solidFill>
              <a:latin typeface="Calibri" panose="020F0502020204030204"/>
            </a:endParaRPr>
          </a:p>
        </p:txBody>
      </p:sp>
      <p:sp>
        <p:nvSpPr>
          <p:cNvPr id="4" name="Text 2"/>
          <p:cNvSpPr/>
          <p:nvPr/>
        </p:nvSpPr>
        <p:spPr>
          <a:xfrm>
            <a:off x="330696" y="970856"/>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Follow the journey of a user query as it transforms into a meaningful search result in a vector database.</a:t>
            </a:r>
            <a:endParaRPr lang="en-US" sz="708" dirty="0">
              <a:solidFill>
                <a:prstClr val="black"/>
              </a:solidFill>
              <a:latin typeface="Calibri" panose="020F0502020204030204"/>
            </a:endParaRPr>
          </a:p>
        </p:txBody>
      </p:sp>
      <p:sp>
        <p:nvSpPr>
          <p:cNvPr id="5" name="Text 3"/>
          <p:cNvSpPr/>
          <p:nvPr/>
        </p:nvSpPr>
        <p:spPr>
          <a:xfrm>
            <a:off x="330696" y="1263749"/>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1. Embed the Query</a:t>
            </a:r>
            <a:endParaRPr lang="en-US" sz="1083"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330696" y="1582639"/>
            <a:ext cx="3843536" cy="378023"/>
          </a:xfrm>
          <a:prstGeom prst="rect">
            <a:avLst/>
          </a:prstGeom>
        </p:spPr>
      </p:pic>
      <p:sp>
        <p:nvSpPr>
          <p:cNvPr id="7" name="Text 4"/>
          <p:cNvSpPr/>
          <p:nvPr/>
        </p:nvSpPr>
        <p:spPr>
          <a:xfrm>
            <a:off x="425153" y="2055119"/>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User Query</a:t>
            </a:r>
            <a:endParaRPr lang="en-US" sz="917" dirty="0">
              <a:solidFill>
                <a:prstClr val="black"/>
              </a:solidFill>
              <a:latin typeface="Calibri" panose="020F0502020204030204"/>
            </a:endParaRPr>
          </a:p>
        </p:txBody>
      </p:sp>
      <p:sp>
        <p:nvSpPr>
          <p:cNvPr id="8" name="Text 5"/>
          <p:cNvSpPr/>
          <p:nvPr/>
        </p:nvSpPr>
        <p:spPr>
          <a:xfrm>
            <a:off x="425153" y="2259410"/>
            <a:ext cx="3654623"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Text or image input</a:t>
            </a:r>
            <a:endParaRPr lang="en-US" sz="708" dirty="0">
              <a:solidFill>
                <a:prstClr val="black"/>
              </a:solidFill>
              <a:latin typeface="Calibri" panose="020F0502020204030204"/>
            </a:endParaRPr>
          </a:p>
        </p:txBody>
      </p:sp>
      <p:pic>
        <p:nvPicPr>
          <p:cNvPr id="9" name="Image 1" descr="preencoded.png"/>
          <p:cNvPicPr>
            <a:picLocks noChangeAspect="1"/>
          </p:cNvPicPr>
          <p:nvPr/>
        </p:nvPicPr>
        <p:blipFill>
          <a:blip r:embed="rId4"/>
          <a:stretch>
            <a:fillRect/>
          </a:stretch>
        </p:blipFill>
        <p:spPr>
          <a:xfrm>
            <a:off x="4174232" y="1582639"/>
            <a:ext cx="3843536" cy="378023"/>
          </a:xfrm>
          <a:prstGeom prst="rect">
            <a:avLst/>
          </a:prstGeom>
        </p:spPr>
      </p:pic>
      <p:sp>
        <p:nvSpPr>
          <p:cNvPr id="10" name="Text 6"/>
          <p:cNvSpPr/>
          <p:nvPr/>
        </p:nvSpPr>
        <p:spPr>
          <a:xfrm>
            <a:off x="4268689" y="2055119"/>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Embedding Model</a:t>
            </a:r>
            <a:endParaRPr lang="en-US" sz="917" dirty="0">
              <a:solidFill>
                <a:prstClr val="black"/>
              </a:solidFill>
              <a:latin typeface="Calibri" panose="020F0502020204030204"/>
            </a:endParaRPr>
          </a:p>
        </p:txBody>
      </p:sp>
      <p:sp>
        <p:nvSpPr>
          <p:cNvPr id="11" name="Text 7"/>
          <p:cNvSpPr/>
          <p:nvPr/>
        </p:nvSpPr>
        <p:spPr>
          <a:xfrm>
            <a:off x="4268689" y="2259410"/>
            <a:ext cx="3654623"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Translates query into vector</a:t>
            </a:r>
            <a:endParaRPr lang="en-US" sz="708" dirty="0">
              <a:solidFill>
                <a:prstClr val="black"/>
              </a:solidFill>
              <a:latin typeface="Calibri" panose="020F0502020204030204"/>
            </a:endParaRPr>
          </a:p>
        </p:txBody>
      </p:sp>
      <p:pic>
        <p:nvPicPr>
          <p:cNvPr id="12" name="Image 2" descr="preencoded.png"/>
          <p:cNvPicPr>
            <a:picLocks noChangeAspect="1"/>
          </p:cNvPicPr>
          <p:nvPr/>
        </p:nvPicPr>
        <p:blipFill>
          <a:blip r:embed="rId5"/>
          <a:stretch>
            <a:fillRect/>
          </a:stretch>
        </p:blipFill>
        <p:spPr>
          <a:xfrm>
            <a:off x="8017769" y="1582639"/>
            <a:ext cx="3843536" cy="378023"/>
          </a:xfrm>
          <a:prstGeom prst="rect">
            <a:avLst/>
          </a:prstGeom>
        </p:spPr>
      </p:pic>
      <p:sp>
        <p:nvSpPr>
          <p:cNvPr id="13" name="Text 8"/>
          <p:cNvSpPr/>
          <p:nvPr/>
        </p:nvSpPr>
        <p:spPr>
          <a:xfrm>
            <a:off x="8112225" y="2055119"/>
            <a:ext cx="1448296"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High-Dimensional Vector</a:t>
            </a:r>
            <a:endParaRPr lang="en-US" sz="917" dirty="0">
              <a:solidFill>
                <a:prstClr val="black"/>
              </a:solidFill>
              <a:latin typeface="Calibri" panose="020F0502020204030204"/>
            </a:endParaRPr>
          </a:p>
        </p:txBody>
      </p:sp>
      <p:sp>
        <p:nvSpPr>
          <p:cNvPr id="14" name="Text 9"/>
          <p:cNvSpPr/>
          <p:nvPr/>
        </p:nvSpPr>
        <p:spPr>
          <a:xfrm>
            <a:off x="8112224" y="2259410"/>
            <a:ext cx="3654623"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(e.g., 384D, 768D)</a:t>
            </a:r>
            <a:endParaRPr lang="en-US" sz="708" dirty="0">
              <a:solidFill>
                <a:prstClr val="black"/>
              </a:solidFill>
              <a:latin typeface="Calibri" panose="020F0502020204030204"/>
            </a:endParaRPr>
          </a:p>
        </p:txBody>
      </p:sp>
      <p:sp>
        <p:nvSpPr>
          <p:cNvPr id="15" name="Text 10"/>
          <p:cNvSpPr/>
          <p:nvPr/>
        </p:nvSpPr>
        <p:spPr>
          <a:xfrm>
            <a:off x="330696" y="2611339"/>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Query encoded in the same semantic space as documents.</a:t>
            </a:r>
            <a:endParaRPr lang="en-US" sz="708" dirty="0">
              <a:solidFill>
                <a:prstClr val="black"/>
              </a:solidFill>
              <a:latin typeface="Calibri" panose="020F0502020204030204"/>
            </a:endParaRPr>
          </a:p>
        </p:txBody>
      </p:sp>
      <p:sp>
        <p:nvSpPr>
          <p:cNvPr id="16" name="Text 11"/>
          <p:cNvSpPr/>
          <p:nvPr/>
        </p:nvSpPr>
        <p:spPr>
          <a:xfrm>
            <a:off x="330696" y="2904232"/>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2. Search the Index</a:t>
            </a:r>
            <a:endParaRPr lang="en-US" sz="1083" dirty="0">
              <a:solidFill>
                <a:prstClr val="black"/>
              </a:solidFill>
              <a:latin typeface="Calibri" panose="020F0502020204030204"/>
            </a:endParaRPr>
          </a:p>
        </p:txBody>
      </p:sp>
      <p:pic>
        <p:nvPicPr>
          <p:cNvPr id="17"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696" y="3234928"/>
            <a:ext cx="94457" cy="94457"/>
          </a:xfrm>
          <a:prstGeom prst="rect">
            <a:avLst/>
          </a:prstGeom>
        </p:spPr>
      </p:pic>
      <p:sp>
        <p:nvSpPr>
          <p:cNvPr id="18" name="Shape 12"/>
          <p:cNvSpPr/>
          <p:nvPr/>
        </p:nvSpPr>
        <p:spPr>
          <a:xfrm>
            <a:off x="330696" y="3370957"/>
            <a:ext cx="5718076" cy="12700"/>
          </a:xfrm>
          <a:prstGeom prst="rect">
            <a:avLst/>
          </a:prstGeom>
          <a:solidFill>
            <a:srgbClr val="4950BC"/>
          </a:solidFill>
          <a:ln/>
        </p:spPr>
      </p:sp>
      <p:sp>
        <p:nvSpPr>
          <p:cNvPr id="19" name="Text 13"/>
          <p:cNvSpPr/>
          <p:nvPr/>
        </p:nvSpPr>
        <p:spPr>
          <a:xfrm>
            <a:off x="330696" y="3443585"/>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Query Vector Entry</a:t>
            </a:r>
            <a:endParaRPr lang="en-US" sz="917" dirty="0">
              <a:solidFill>
                <a:prstClr val="black"/>
              </a:solidFill>
              <a:latin typeface="Calibri" panose="020F0502020204030204"/>
            </a:endParaRPr>
          </a:p>
        </p:txBody>
      </p:sp>
      <p:sp>
        <p:nvSpPr>
          <p:cNvPr id="20" name="Text 14"/>
          <p:cNvSpPr/>
          <p:nvPr/>
        </p:nvSpPr>
        <p:spPr>
          <a:xfrm>
            <a:off x="330696" y="3647877"/>
            <a:ext cx="5718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Vector enters the index structure</a:t>
            </a:r>
            <a:endParaRPr lang="en-US" sz="708" dirty="0">
              <a:solidFill>
                <a:prstClr val="black"/>
              </a:solidFill>
              <a:latin typeface="Calibri" panose="020F0502020204030204"/>
            </a:endParaRPr>
          </a:p>
        </p:txBody>
      </p:sp>
      <p:pic>
        <p:nvPicPr>
          <p:cNvPr id="2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3228" y="3234928"/>
            <a:ext cx="94457" cy="94457"/>
          </a:xfrm>
          <a:prstGeom prst="rect">
            <a:avLst/>
          </a:prstGeom>
        </p:spPr>
      </p:pic>
      <p:sp>
        <p:nvSpPr>
          <p:cNvPr id="22" name="Shape 15"/>
          <p:cNvSpPr/>
          <p:nvPr/>
        </p:nvSpPr>
        <p:spPr>
          <a:xfrm>
            <a:off x="6143229" y="3370957"/>
            <a:ext cx="5718076" cy="12700"/>
          </a:xfrm>
          <a:prstGeom prst="rect">
            <a:avLst/>
          </a:prstGeom>
          <a:solidFill>
            <a:srgbClr val="4950BC"/>
          </a:solidFill>
          <a:ln/>
        </p:spPr>
      </p:sp>
      <p:sp>
        <p:nvSpPr>
          <p:cNvPr id="23" name="Text 16"/>
          <p:cNvSpPr/>
          <p:nvPr/>
        </p:nvSpPr>
        <p:spPr>
          <a:xfrm>
            <a:off x="6143229" y="3443585"/>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ANN Index Search</a:t>
            </a:r>
            <a:endParaRPr lang="en-US" sz="917" dirty="0">
              <a:solidFill>
                <a:prstClr val="black"/>
              </a:solidFill>
              <a:latin typeface="Calibri" panose="020F0502020204030204"/>
            </a:endParaRPr>
          </a:p>
        </p:txBody>
      </p:sp>
      <p:sp>
        <p:nvSpPr>
          <p:cNvPr id="24" name="Text 17"/>
          <p:cNvSpPr/>
          <p:nvPr/>
        </p:nvSpPr>
        <p:spPr>
          <a:xfrm>
            <a:off x="6143229" y="3647877"/>
            <a:ext cx="5718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Utilizes IVF or HNSW for efficient approximate nearest neighbor search</a:t>
            </a:r>
            <a:endParaRPr lang="en-US" sz="708" dirty="0">
              <a:solidFill>
                <a:prstClr val="black"/>
              </a:solidFill>
              <a:latin typeface="Calibri" panose="020F0502020204030204"/>
            </a:endParaRPr>
          </a:p>
        </p:txBody>
      </p:sp>
      <p:sp>
        <p:nvSpPr>
          <p:cNvPr id="25" name="Text 18"/>
          <p:cNvSpPr/>
          <p:nvPr/>
        </p:nvSpPr>
        <p:spPr>
          <a:xfrm>
            <a:off x="330696" y="3976192"/>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Uses ANN indexes (IVF, HNSW) – not binary search. Searches N dimensions at once.</a:t>
            </a:r>
            <a:endParaRPr lang="en-US" sz="708" dirty="0">
              <a:solidFill>
                <a:prstClr val="black"/>
              </a:solidFill>
              <a:latin typeface="Calibri" panose="020F0502020204030204"/>
            </a:endParaRPr>
          </a:p>
        </p:txBody>
      </p:sp>
      <p:sp>
        <p:nvSpPr>
          <p:cNvPr id="26" name="Text 19"/>
          <p:cNvSpPr/>
          <p:nvPr/>
        </p:nvSpPr>
        <p:spPr>
          <a:xfrm>
            <a:off x="330696" y="4269085"/>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3. Score &amp; Rank</a:t>
            </a:r>
            <a:endParaRPr lang="en-US" sz="1083" dirty="0">
              <a:solidFill>
                <a:prstClr val="black"/>
              </a:solidFill>
              <a:latin typeface="Calibri" panose="020F0502020204030204"/>
            </a:endParaRPr>
          </a:p>
        </p:txBody>
      </p:sp>
      <p:pic>
        <p:nvPicPr>
          <p:cNvPr id="27"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0696" y="4587974"/>
            <a:ext cx="236240" cy="236240"/>
          </a:xfrm>
          <a:prstGeom prst="rect">
            <a:avLst/>
          </a:prstGeom>
        </p:spPr>
      </p:pic>
      <p:sp>
        <p:nvSpPr>
          <p:cNvPr id="28" name="Text 20"/>
          <p:cNvSpPr/>
          <p:nvPr/>
        </p:nvSpPr>
        <p:spPr>
          <a:xfrm>
            <a:off x="330696" y="4942284"/>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L2 Distance</a:t>
            </a:r>
            <a:endParaRPr lang="en-US" sz="917" dirty="0">
              <a:solidFill>
                <a:prstClr val="black"/>
              </a:solidFill>
              <a:latin typeface="Calibri" panose="020F0502020204030204"/>
            </a:endParaRPr>
          </a:p>
        </p:txBody>
      </p:sp>
      <p:sp>
        <p:nvSpPr>
          <p:cNvPr id="29" name="Text 21"/>
          <p:cNvSpPr/>
          <p:nvPr/>
        </p:nvSpPr>
        <p:spPr>
          <a:xfrm>
            <a:off x="330696" y="5146576"/>
            <a:ext cx="3764757"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Measures Euclidean distance between vectors.</a:t>
            </a:r>
            <a:endParaRPr lang="en-US" sz="708" dirty="0">
              <a:solidFill>
                <a:prstClr val="black"/>
              </a:solidFill>
              <a:latin typeface="Calibri" panose="020F0502020204030204"/>
            </a:endParaRPr>
          </a:p>
        </p:txBody>
      </p:sp>
      <p:pic>
        <p:nvPicPr>
          <p:cNvPr id="30"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13523" y="4587974"/>
            <a:ext cx="236240" cy="236240"/>
          </a:xfrm>
          <a:prstGeom prst="rect">
            <a:avLst/>
          </a:prstGeom>
        </p:spPr>
      </p:pic>
      <p:sp>
        <p:nvSpPr>
          <p:cNvPr id="31" name="Text 22"/>
          <p:cNvSpPr/>
          <p:nvPr/>
        </p:nvSpPr>
        <p:spPr>
          <a:xfrm>
            <a:off x="4213523" y="4942284"/>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Cosine Similarity</a:t>
            </a:r>
            <a:endParaRPr lang="en-US" sz="917" dirty="0">
              <a:solidFill>
                <a:prstClr val="black"/>
              </a:solidFill>
              <a:latin typeface="Calibri" panose="020F0502020204030204"/>
            </a:endParaRPr>
          </a:p>
        </p:txBody>
      </p:sp>
      <p:sp>
        <p:nvSpPr>
          <p:cNvPr id="32" name="Text 23"/>
          <p:cNvSpPr/>
          <p:nvPr/>
        </p:nvSpPr>
        <p:spPr>
          <a:xfrm>
            <a:off x="4213523" y="5146576"/>
            <a:ext cx="376485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Measures angle between vectors (preferred for text).</a:t>
            </a:r>
            <a:endParaRPr lang="en-US" sz="708" dirty="0">
              <a:solidFill>
                <a:prstClr val="black"/>
              </a:solidFill>
              <a:latin typeface="Calibri" panose="020F0502020204030204"/>
            </a:endParaRPr>
          </a:p>
        </p:txBody>
      </p:sp>
      <p:pic>
        <p:nvPicPr>
          <p:cNvPr id="33" name="Image 7"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96448" y="4587974"/>
            <a:ext cx="236240" cy="236240"/>
          </a:xfrm>
          <a:prstGeom prst="rect">
            <a:avLst/>
          </a:prstGeom>
        </p:spPr>
      </p:pic>
      <p:sp>
        <p:nvSpPr>
          <p:cNvPr id="34" name="Text 24"/>
          <p:cNvSpPr/>
          <p:nvPr/>
        </p:nvSpPr>
        <p:spPr>
          <a:xfrm>
            <a:off x="8096449" y="4942284"/>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Dot Product</a:t>
            </a:r>
            <a:endParaRPr lang="en-US" sz="917" dirty="0">
              <a:solidFill>
                <a:prstClr val="black"/>
              </a:solidFill>
              <a:latin typeface="Calibri" panose="020F0502020204030204"/>
            </a:endParaRPr>
          </a:p>
        </p:txBody>
      </p:sp>
      <p:sp>
        <p:nvSpPr>
          <p:cNvPr id="35" name="Text 25"/>
          <p:cNvSpPr/>
          <p:nvPr/>
        </p:nvSpPr>
        <p:spPr>
          <a:xfrm>
            <a:off x="8096448" y="5146576"/>
            <a:ext cx="3764757"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Calculates the magnitude and direction relationship.</a:t>
            </a:r>
            <a:endParaRPr lang="en-US" sz="708" dirty="0">
              <a:solidFill>
                <a:prstClr val="black"/>
              </a:solidFill>
              <a:latin typeface="Calibri" panose="020F0502020204030204"/>
            </a:endParaRPr>
          </a:p>
        </p:txBody>
      </p:sp>
      <p:sp>
        <p:nvSpPr>
          <p:cNvPr id="36" name="Text 26"/>
          <p:cNvSpPr/>
          <p:nvPr/>
        </p:nvSpPr>
        <p:spPr>
          <a:xfrm>
            <a:off x="330696" y="5404049"/>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Compute similarity scores for candidate vectors, then return the top-K closest results.</a:t>
            </a:r>
            <a:endParaRPr lang="en-US" sz="708" dirty="0">
              <a:solidFill>
                <a:prstClr val="black"/>
              </a:solidFill>
              <a:latin typeface="Calibri" panose="020F0502020204030204"/>
            </a:endParaRPr>
          </a:p>
        </p:txBody>
      </p:sp>
      <p:sp>
        <p:nvSpPr>
          <p:cNvPr id="37" name="Text 27"/>
          <p:cNvSpPr/>
          <p:nvPr/>
        </p:nvSpPr>
        <p:spPr>
          <a:xfrm>
            <a:off x="330696" y="5696943"/>
            <a:ext cx="2046982"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4. Post-processing &amp; Filtering</a:t>
            </a:r>
            <a:endParaRPr lang="en-US" sz="1083" dirty="0">
              <a:solidFill>
                <a:prstClr val="black"/>
              </a:solidFill>
              <a:latin typeface="Calibri" panose="020F0502020204030204"/>
            </a:endParaRPr>
          </a:p>
        </p:txBody>
      </p:sp>
      <p:sp>
        <p:nvSpPr>
          <p:cNvPr id="39" name="Text 28"/>
          <p:cNvSpPr/>
          <p:nvPr/>
        </p:nvSpPr>
        <p:spPr>
          <a:xfrm>
            <a:off x="2309019" y="8649669"/>
            <a:ext cx="2383543" cy="324292"/>
          </a:xfrm>
          <a:prstGeom prst="rect">
            <a:avLst/>
          </a:prstGeom>
          <a:noFill/>
          <a:ln/>
        </p:spPr>
        <p:txBody>
          <a:bodyPr wrap="non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Top-K Results</a:t>
            </a:r>
            <a:endParaRPr lang="en-US" sz="1125" dirty="0">
              <a:solidFill>
                <a:prstClr val="black"/>
              </a:solidFill>
              <a:latin typeface="Calibri" panose="020F0502020204030204"/>
            </a:endParaRPr>
          </a:p>
        </p:txBody>
      </p:sp>
      <p:sp>
        <p:nvSpPr>
          <p:cNvPr id="40" name="Text 29"/>
          <p:cNvSpPr/>
          <p:nvPr/>
        </p:nvSpPr>
        <p:spPr>
          <a:xfrm>
            <a:off x="8327869" y="8450950"/>
            <a:ext cx="2383543" cy="648583"/>
          </a:xfrm>
          <a:prstGeom prst="rect">
            <a:avLst/>
          </a:prstGeom>
          <a:noFill/>
          <a:ln/>
        </p:spPr>
        <p:txBody>
          <a:bodyPr wrap="squar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Language = English</a:t>
            </a:r>
            <a:endParaRPr lang="en-US" sz="1125" dirty="0">
              <a:solidFill>
                <a:prstClr val="black"/>
              </a:solidFill>
              <a:latin typeface="Calibri" panose="020F0502020204030204"/>
            </a:endParaRPr>
          </a:p>
        </p:txBody>
      </p:sp>
      <p:sp>
        <p:nvSpPr>
          <p:cNvPr id="41" name="Text 30"/>
          <p:cNvSpPr/>
          <p:nvPr/>
        </p:nvSpPr>
        <p:spPr>
          <a:xfrm>
            <a:off x="5387626" y="8624807"/>
            <a:ext cx="2383543" cy="324291"/>
          </a:xfrm>
          <a:prstGeom prst="rect">
            <a:avLst/>
          </a:prstGeom>
          <a:noFill/>
          <a:ln/>
        </p:spPr>
        <p:txBody>
          <a:bodyPr wrap="non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Filtered Results</a:t>
            </a:r>
            <a:endParaRPr lang="en-US" sz="1125" dirty="0">
              <a:solidFill>
                <a:prstClr val="black"/>
              </a:solidFill>
              <a:latin typeface="Calibri" panose="020F0502020204030204"/>
            </a:endParaRPr>
          </a:p>
        </p:txBody>
      </p:sp>
      <p:sp>
        <p:nvSpPr>
          <p:cNvPr id="42" name="Text 31"/>
          <p:cNvSpPr/>
          <p:nvPr/>
        </p:nvSpPr>
        <p:spPr>
          <a:xfrm>
            <a:off x="330696" y="11743233"/>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Metadata filters are applied after vector scoring to refine results.</a:t>
            </a:r>
            <a:endParaRPr lang="en-US" sz="708" dirty="0">
              <a:solidFill>
                <a:prstClr val="black"/>
              </a:solidFill>
              <a:latin typeface="Calibri" panose="020F0502020204030204"/>
            </a:endParaRPr>
          </a:p>
        </p:txBody>
      </p:sp>
      <p:sp>
        <p:nvSpPr>
          <p:cNvPr id="43" name="Shape 32"/>
          <p:cNvSpPr/>
          <p:nvPr/>
        </p:nvSpPr>
        <p:spPr>
          <a:xfrm>
            <a:off x="330696" y="12047948"/>
            <a:ext cx="11530608" cy="18157"/>
          </a:xfrm>
          <a:prstGeom prst="rect">
            <a:avLst/>
          </a:prstGeom>
          <a:solidFill>
            <a:srgbClr val="272525">
              <a:alpha val="50000"/>
            </a:srgbClr>
          </a:solidFill>
          <a:ln/>
        </p:spPr>
      </p:sp>
      <p:sp>
        <p:nvSpPr>
          <p:cNvPr id="44" name="Text 33"/>
          <p:cNvSpPr/>
          <p:nvPr/>
        </p:nvSpPr>
        <p:spPr>
          <a:xfrm>
            <a:off x="330696" y="12207776"/>
            <a:ext cx="1775123"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Complete Search Pipeline</a:t>
            </a:r>
            <a:endParaRPr lang="en-US" sz="1083" dirty="0">
              <a:solidFill>
                <a:prstClr val="black"/>
              </a:solidFill>
              <a:latin typeface="Calibri" panose="020F0502020204030204"/>
            </a:endParaRPr>
          </a:p>
        </p:txBody>
      </p:sp>
      <p:pic>
        <p:nvPicPr>
          <p:cNvPr id="45" name="Image 9" descr="preencoded.png"/>
          <p:cNvPicPr>
            <a:picLocks noChangeAspect="1"/>
          </p:cNvPicPr>
          <p:nvPr/>
        </p:nvPicPr>
        <p:blipFill>
          <a:blip r:embed="rId16"/>
          <a:stretch>
            <a:fillRect/>
          </a:stretch>
        </p:blipFill>
        <p:spPr>
          <a:xfrm>
            <a:off x="378222" y="12526665"/>
            <a:ext cx="11435557" cy="4931271"/>
          </a:xfrm>
          <a:prstGeom prst="rect">
            <a:avLst/>
          </a:prstGeom>
        </p:spPr>
      </p:pic>
      <p:sp>
        <p:nvSpPr>
          <p:cNvPr id="46" name="Text 34"/>
          <p:cNvSpPr/>
          <p:nvPr/>
        </p:nvSpPr>
        <p:spPr>
          <a:xfrm>
            <a:off x="1147720" y="16522783"/>
            <a:ext cx="2594340" cy="324292"/>
          </a:xfrm>
          <a:prstGeom prst="rect">
            <a:avLst/>
          </a:prstGeom>
          <a:noFill/>
          <a:ln/>
        </p:spPr>
        <p:txBody>
          <a:bodyPr wrap="none" lIns="0" tIns="0" rIns="0" bIns="0" rtlCol="0" anchor="t"/>
          <a:lstStyle/>
          <a:p>
            <a:pPr defTabSz="761970">
              <a:lnSpc>
                <a:spcPts val="1375"/>
              </a:lnSpc>
            </a:pPr>
            <a:r>
              <a:rPr lang="en-US" sz="1125" b="1" dirty="0">
                <a:solidFill>
                  <a:srgbClr val="FFFFFF"/>
                </a:solidFill>
                <a:latin typeface="Inter Bold" pitchFamily="34" charset="0"/>
                <a:ea typeface="Inter Bold" pitchFamily="34" charset="-122"/>
                <a:cs typeface="Inter Bold" pitchFamily="34" charset="-120"/>
              </a:rPr>
              <a:t>Distance Score</a:t>
            </a:r>
            <a:endParaRPr lang="en-US" sz="1125" dirty="0">
              <a:solidFill>
                <a:prstClr val="black"/>
              </a:solidFill>
              <a:latin typeface="Calibri" panose="020F0502020204030204"/>
            </a:endParaRPr>
          </a:p>
        </p:txBody>
      </p:sp>
      <p:sp>
        <p:nvSpPr>
          <p:cNvPr id="47" name="Text 35"/>
          <p:cNvSpPr/>
          <p:nvPr/>
        </p:nvSpPr>
        <p:spPr>
          <a:xfrm>
            <a:off x="1147720" y="15381272"/>
            <a:ext cx="2594340" cy="324293"/>
          </a:xfrm>
          <a:prstGeom prst="rect">
            <a:avLst/>
          </a:prstGeom>
          <a:noFill/>
          <a:ln/>
        </p:spPr>
        <p:txBody>
          <a:bodyPr wrap="none" lIns="0" tIns="0" rIns="0" bIns="0" rtlCol="0" anchor="t"/>
          <a:lstStyle/>
          <a:p>
            <a:pPr defTabSz="761970">
              <a:lnSpc>
                <a:spcPts val="1375"/>
              </a:lnSpc>
            </a:pPr>
            <a:r>
              <a:rPr lang="en-US" sz="1125" b="1" dirty="0">
                <a:solidFill>
                  <a:srgbClr val="FFFFFF"/>
                </a:solidFill>
                <a:latin typeface="Inter Bold" pitchFamily="34" charset="0"/>
                <a:ea typeface="Inter Bold" pitchFamily="34" charset="-122"/>
                <a:cs typeface="Inter Bold" pitchFamily="34" charset="-120"/>
              </a:rPr>
              <a:t>Index Search</a:t>
            </a:r>
            <a:endParaRPr lang="en-US" sz="1125" dirty="0">
              <a:solidFill>
                <a:prstClr val="black"/>
              </a:solidFill>
              <a:latin typeface="Calibri" panose="020F0502020204030204"/>
            </a:endParaRPr>
          </a:p>
        </p:txBody>
      </p:sp>
      <p:sp>
        <p:nvSpPr>
          <p:cNvPr id="48" name="Text 36"/>
          <p:cNvSpPr/>
          <p:nvPr/>
        </p:nvSpPr>
        <p:spPr>
          <a:xfrm>
            <a:off x="1147720" y="14251293"/>
            <a:ext cx="2594340" cy="324293"/>
          </a:xfrm>
          <a:prstGeom prst="rect">
            <a:avLst/>
          </a:prstGeom>
          <a:noFill/>
          <a:ln/>
        </p:spPr>
        <p:txBody>
          <a:bodyPr wrap="none" lIns="0" tIns="0" rIns="0" bIns="0" rtlCol="0" anchor="t"/>
          <a:lstStyle/>
          <a:p>
            <a:pPr defTabSz="761970">
              <a:lnSpc>
                <a:spcPts val="1375"/>
              </a:lnSpc>
            </a:pPr>
            <a:r>
              <a:rPr lang="en-US" sz="1125" b="1" dirty="0">
                <a:solidFill>
                  <a:srgbClr val="FFFFFF"/>
                </a:solidFill>
                <a:latin typeface="Inter Bold" pitchFamily="34" charset="0"/>
                <a:ea typeface="Inter Bold" pitchFamily="34" charset="-122"/>
                <a:cs typeface="Inter Bold" pitchFamily="34" charset="-120"/>
              </a:rPr>
              <a:t>Embedding</a:t>
            </a:r>
            <a:endParaRPr lang="en-US" sz="1125" dirty="0">
              <a:solidFill>
                <a:prstClr val="black"/>
              </a:solidFill>
              <a:latin typeface="Calibri" panose="020F0502020204030204"/>
            </a:endParaRPr>
          </a:p>
        </p:txBody>
      </p:sp>
      <p:sp>
        <p:nvSpPr>
          <p:cNvPr id="49" name="Text 37"/>
          <p:cNvSpPr/>
          <p:nvPr/>
        </p:nvSpPr>
        <p:spPr>
          <a:xfrm>
            <a:off x="1147720" y="13109784"/>
            <a:ext cx="2594340" cy="324292"/>
          </a:xfrm>
          <a:prstGeom prst="rect">
            <a:avLst/>
          </a:prstGeom>
          <a:noFill/>
          <a:ln/>
        </p:spPr>
        <p:txBody>
          <a:bodyPr wrap="none" lIns="0" tIns="0" rIns="0" bIns="0" rtlCol="0" anchor="t"/>
          <a:lstStyle/>
          <a:p>
            <a:pPr defTabSz="761970">
              <a:lnSpc>
                <a:spcPts val="1375"/>
              </a:lnSpc>
            </a:pPr>
            <a:r>
              <a:rPr lang="en-US" sz="1125" b="1" dirty="0">
                <a:solidFill>
                  <a:srgbClr val="FFFFFF"/>
                </a:solidFill>
                <a:latin typeface="Inter Bold" pitchFamily="34" charset="0"/>
                <a:ea typeface="Inter Bold" pitchFamily="34" charset="-122"/>
                <a:cs typeface="Inter Bold" pitchFamily="34" charset="-120"/>
              </a:rPr>
              <a:t>Query</a:t>
            </a:r>
            <a:endParaRPr lang="en-US" sz="1125"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800E2-FAD9-ED18-DE70-3D39AA7ACBC4}"/>
              </a:ext>
            </a:extLst>
          </p:cNvPr>
          <p:cNvPicPr>
            <a:picLocks noChangeAspect="1"/>
          </p:cNvPicPr>
          <p:nvPr/>
        </p:nvPicPr>
        <p:blipFill>
          <a:blip r:embed="rId2"/>
          <a:stretch>
            <a:fillRect/>
          </a:stretch>
        </p:blipFill>
        <p:spPr>
          <a:xfrm>
            <a:off x="1860753" y="991848"/>
            <a:ext cx="8470495" cy="4874305"/>
          </a:xfrm>
          <a:prstGeom prst="rect">
            <a:avLst/>
          </a:prstGeom>
        </p:spPr>
      </p:pic>
    </p:spTree>
    <p:extLst>
      <p:ext uri="{BB962C8B-B14F-4D97-AF65-F5344CB8AC3E}">
        <p14:creationId xmlns:p14="http://schemas.microsoft.com/office/powerpoint/2010/main" val="320741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4394498"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Vector Embeddings &amp; Semantic Space</a:t>
            </a:r>
            <a:endParaRPr lang="en-US" sz="1833" dirty="0">
              <a:solidFill>
                <a:prstClr val="black"/>
              </a:solidFill>
              <a:latin typeface="Calibri" panose="020F0502020204030204"/>
            </a:endParaRPr>
          </a:p>
        </p:txBody>
      </p:sp>
      <p:sp>
        <p:nvSpPr>
          <p:cNvPr id="3" name="Text 1"/>
          <p:cNvSpPr/>
          <p:nvPr/>
        </p:nvSpPr>
        <p:spPr>
          <a:xfrm>
            <a:off x="330696" y="592932"/>
            <a:ext cx="2822575"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What Are Vector Embeddings?</a:t>
            </a:r>
            <a:endParaRPr lang="en-US" sz="1458" dirty="0">
              <a:solidFill>
                <a:prstClr val="black"/>
              </a:solidFill>
              <a:latin typeface="Calibri" panose="020F0502020204030204"/>
            </a:endParaRPr>
          </a:p>
        </p:txBody>
      </p:sp>
      <p:sp>
        <p:nvSpPr>
          <p:cNvPr id="4" name="Text 2"/>
          <p:cNvSpPr/>
          <p:nvPr/>
        </p:nvSpPr>
        <p:spPr>
          <a:xfrm>
            <a:off x="330696" y="970856"/>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Vector embeddings convert real-world content (documents, images) into numerical arrays with N dimensions. They live in semantic multi-dimensional space where position encodes real meaning.</a:t>
            </a:r>
            <a:endParaRPr lang="en-US" sz="708" dirty="0">
              <a:solidFill>
                <a:prstClr val="black"/>
              </a:solidFill>
              <a:latin typeface="Calibri" panose="020F0502020204030204"/>
            </a:endParaRPr>
          </a:p>
        </p:txBody>
      </p:sp>
      <p:sp>
        <p:nvSpPr>
          <p:cNvPr id="5" name="Text 3"/>
          <p:cNvSpPr/>
          <p:nvPr/>
        </p:nvSpPr>
        <p:spPr>
          <a:xfrm>
            <a:off x="330696" y="1263749"/>
            <a:ext cx="3894633"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Placing Documents in Space (2D Example)</a:t>
            </a:r>
            <a:endParaRPr lang="en-US" sz="1458"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330696" y="1641674"/>
            <a:ext cx="11530608" cy="5771058"/>
          </a:xfrm>
          <a:prstGeom prst="rect">
            <a:avLst/>
          </a:prstGeom>
        </p:spPr>
      </p:pic>
      <p:sp>
        <p:nvSpPr>
          <p:cNvPr id="7" name="Text 4"/>
          <p:cNvSpPr/>
          <p:nvPr/>
        </p:nvSpPr>
        <p:spPr>
          <a:xfrm>
            <a:off x="382537" y="4284582"/>
            <a:ext cx="2165587" cy="323974"/>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Short Length</a:t>
            </a:r>
            <a:endParaRPr lang="en-US" sz="1125" dirty="0">
              <a:solidFill>
                <a:prstClr val="black"/>
              </a:solidFill>
              <a:latin typeface="Calibri" panose="020F0502020204030204"/>
            </a:endParaRPr>
          </a:p>
        </p:txBody>
      </p:sp>
      <p:sp>
        <p:nvSpPr>
          <p:cNvPr id="8" name="Text 5"/>
          <p:cNvSpPr/>
          <p:nvPr/>
        </p:nvSpPr>
        <p:spPr>
          <a:xfrm>
            <a:off x="4802624" y="6921372"/>
            <a:ext cx="2591793" cy="323974"/>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Low Realism</a:t>
            </a:r>
            <a:endParaRPr lang="en-US" sz="1125" dirty="0">
              <a:solidFill>
                <a:prstClr val="black"/>
              </a:solidFill>
              <a:latin typeface="Calibri" panose="020F0502020204030204"/>
            </a:endParaRPr>
          </a:p>
        </p:txBody>
      </p:sp>
      <p:sp>
        <p:nvSpPr>
          <p:cNvPr id="9" name="Text 6"/>
          <p:cNvSpPr/>
          <p:nvPr/>
        </p:nvSpPr>
        <p:spPr>
          <a:xfrm>
            <a:off x="9632357" y="4284582"/>
            <a:ext cx="2165588" cy="323974"/>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Long Length</a:t>
            </a:r>
            <a:endParaRPr lang="en-US" sz="1125" dirty="0">
              <a:solidFill>
                <a:prstClr val="black"/>
              </a:solidFill>
              <a:latin typeface="Calibri" panose="020F0502020204030204"/>
            </a:endParaRPr>
          </a:p>
        </p:txBody>
      </p:sp>
      <p:sp>
        <p:nvSpPr>
          <p:cNvPr id="10" name="Text 7"/>
          <p:cNvSpPr/>
          <p:nvPr/>
        </p:nvSpPr>
        <p:spPr>
          <a:xfrm>
            <a:off x="4796144" y="1878535"/>
            <a:ext cx="2591793" cy="323974"/>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High Realism</a:t>
            </a:r>
            <a:endParaRPr lang="en-US" sz="1125" dirty="0">
              <a:solidFill>
                <a:prstClr val="black"/>
              </a:solidFill>
              <a:latin typeface="Calibri" panose="020F0502020204030204"/>
            </a:endParaRPr>
          </a:p>
        </p:txBody>
      </p:sp>
      <p:sp>
        <p:nvSpPr>
          <p:cNvPr id="11" name="Text 8"/>
          <p:cNvSpPr/>
          <p:nvPr/>
        </p:nvSpPr>
        <p:spPr>
          <a:xfrm>
            <a:off x="3561803" y="5638794"/>
            <a:ext cx="2223183" cy="518358"/>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Long, fictional books (novels)</a:t>
            </a:r>
            <a:endParaRPr lang="en-US" sz="875" dirty="0">
              <a:solidFill>
                <a:prstClr val="black"/>
              </a:solidFill>
              <a:latin typeface="Calibri" panose="020F0502020204030204"/>
            </a:endParaRPr>
          </a:p>
        </p:txBody>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4452" y="4940811"/>
            <a:ext cx="322534" cy="322534"/>
          </a:xfrm>
          <a:prstGeom prst="rect">
            <a:avLst/>
          </a:prstGeom>
        </p:spPr>
      </p:pic>
      <p:sp>
        <p:nvSpPr>
          <p:cNvPr id="13" name="Text 9"/>
          <p:cNvSpPr/>
          <p:nvPr/>
        </p:nvSpPr>
        <p:spPr>
          <a:xfrm>
            <a:off x="6614359" y="5520724"/>
            <a:ext cx="2223183" cy="777538"/>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Short, fictional content (flash fiction, jokes)</a:t>
            </a:r>
            <a:endParaRPr lang="en-US" sz="875" dirty="0">
              <a:solidFill>
                <a:prstClr val="black"/>
              </a:solidFill>
              <a:latin typeface="Calibri" panose="020F0502020204030204"/>
            </a:endParaRPr>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4683" y="4947650"/>
            <a:ext cx="322534" cy="322534"/>
          </a:xfrm>
          <a:prstGeom prst="rect">
            <a:avLst/>
          </a:prstGeom>
        </p:spPr>
      </p:pic>
      <p:sp>
        <p:nvSpPr>
          <p:cNvPr id="15" name="Text 10"/>
          <p:cNvSpPr/>
          <p:nvPr/>
        </p:nvSpPr>
        <p:spPr>
          <a:xfrm>
            <a:off x="6614359" y="3519284"/>
            <a:ext cx="2223183" cy="518358"/>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Long, real books (textbooks, reports)</a:t>
            </a:r>
            <a:endParaRPr lang="en-US" sz="875" dirty="0">
              <a:solidFill>
                <a:prstClr val="black"/>
              </a:solidFill>
              <a:latin typeface="Calibri" panose="020F0502020204030204"/>
            </a:endParaRPr>
          </a:p>
        </p:txBody>
      </p:sp>
      <p:pic>
        <p:nvPicPr>
          <p:cNvPr id="16"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683" y="2816620"/>
            <a:ext cx="322534" cy="322534"/>
          </a:xfrm>
          <a:prstGeom prst="rect">
            <a:avLst/>
          </a:prstGeom>
        </p:spPr>
      </p:pic>
      <p:sp>
        <p:nvSpPr>
          <p:cNvPr id="17" name="Text 11"/>
          <p:cNvSpPr/>
          <p:nvPr/>
        </p:nvSpPr>
        <p:spPr>
          <a:xfrm>
            <a:off x="3492689" y="3519284"/>
            <a:ext cx="2223183" cy="518358"/>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Short, real texts (papers, news)</a:t>
            </a:r>
            <a:endParaRPr lang="en-US" sz="875" dirty="0">
              <a:solidFill>
                <a:prstClr val="black"/>
              </a:solidFill>
              <a:latin typeface="Calibri" panose="020F0502020204030204"/>
            </a:endParaRPr>
          </a:p>
        </p:txBody>
      </p:sp>
      <p:pic>
        <p:nvPicPr>
          <p:cNvPr id="18"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3013" y="2816620"/>
            <a:ext cx="322534" cy="322534"/>
          </a:xfrm>
          <a:prstGeom prst="rect">
            <a:avLst/>
          </a:prstGeom>
        </p:spPr>
      </p:pic>
      <p:sp>
        <p:nvSpPr>
          <p:cNvPr id="19" name="Text 12"/>
          <p:cNvSpPr/>
          <p:nvPr/>
        </p:nvSpPr>
        <p:spPr>
          <a:xfrm>
            <a:off x="330696" y="7518995"/>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Similar documents cluster together. Meaning emerges from position.</a:t>
            </a:r>
            <a:endParaRPr lang="en-US" sz="708" dirty="0">
              <a:solidFill>
                <a:prstClr val="black"/>
              </a:solidFill>
              <a:latin typeface="Calibri" panose="020F0502020204030204"/>
            </a:endParaRPr>
          </a:p>
        </p:txBody>
      </p:sp>
      <p:sp>
        <p:nvSpPr>
          <p:cNvPr id="20" name="Text 13"/>
          <p:cNvSpPr/>
          <p:nvPr/>
        </p:nvSpPr>
        <p:spPr>
          <a:xfrm>
            <a:off x="330696" y="7811889"/>
            <a:ext cx="3322538"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From 2D to High-Dimensional Space</a:t>
            </a:r>
            <a:endParaRPr lang="en-US" sz="1458" dirty="0">
              <a:solidFill>
                <a:prstClr val="black"/>
              </a:solidFill>
              <a:latin typeface="Calibri" panose="020F0502020204030204"/>
            </a:endParaRPr>
          </a:p>
        </p:txBody>
      </p:sp>
      <p:sp>
        <p:nvSpPr>
          <p:cNvPr id="21" name="Text 14"/>
          <p:cNvSpPr/>
          <p:nvPr/>
        </p:nvSpPr>
        <p:spPr>
          <a:xfrm>
            <a:off x="330696" y="8189813"/>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Two dimensions aren't enough. Add popularity, creation time, author country → move to D-dimensional space (e.g., LLaMa 3.0 uses D = 4096)</a:t>
            </a:r>
            <a:endParaRPr lang="en-US" sz="708" dirty="0">
              <a:solidFill>
                <a:prstClr val="black"/>
              </a:solidFill>
              <a:latin typeface="Calibri" panose="020F0502020204030204"/>
            </a:endParaRPr>
          </a:p>
        </p:txBody>
      </p:sp>
      <p:pic>
        <p:nvPicPr>
          <p:cNvPr id="22" name="Image 5" descr="preencoded.png"/>
          <p:cNvPicPr>
            <a:picLocks noChangeAspect="1"/>
          </p:cNvPicPr>
          <p:nvPr/>
        </p:nvPicPr>
        <p:blipFill>
          <a:blip r:embed="rId10"/>
          <a:stretch>
            <a:fillRect/>
          </a:stretch>
        </p:blipFill>
        <p:spPr>
          <a:xfrm>
            <a:off x="330696" y="8447286"/>
            <a:ext cx="5765304" cy="378023"/>
          </a:xfrm>
          <a:prstGeom prst="rect">
            <a:avLst/>
          </a:prstGeom>
        </p:spPr>
      </p:pic>
      <p:sp>
        <p:nvSpPr>
          <p:cNvPr id="23" name="Text 15"/>
          <p:cNvSpPr/>
          <p:nvPr/>
        </p:nvSpPr>
        <p:spPr>
          <a:xfrm>
            <a:off x="425153" y="8919766"/>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Document</a:t>
            </a:r>
            <a:endParaRPr lang="en-US" sz="917" dirty="0">
              <a:solidFill>
                <a:prstClr val="black"/>
              </a:solidFill>
              <a:latin typeface="Calibri" panose="020F0502020204030204"/>
            </a:endParaRPr>
          </a:p>
        </p:txBody>
      </p:sp>
      <p:pic>
        <p:nvPicPr>
          <p:cNvPr id="24" name="Image 6" descr="preencoded.png"/>
          <p:cNvPicPr>
            <a:picLocks noChangeAspect="1"/>
          </p:cNvPicPr>
          <p:nvPr/>
        </p:nvPicPr>
        <p:blipFill>
          <a:blip r:embed="rId11"/>
          <a:stretch>
            <a:fillRect/>
          </a:stretch>
        </p:blipFill>
        <p:spPr>
          <a:xfrm>
            <a:off x="6096001" y="8447286"/>
            <a:ext cx="5765304" cy="378023"/>
          </a:xfrm>
          <a:prstGeom prst="rect">
            <a:avLst/>
          </a:prstGeom>
        </p:spPr>
      </p:pic>
      <p:sp>
        <p:nvSpPr>
          <p:cNvPr id="25" name="Text 16"/>
          <p:cNvSpPr/>
          <p:nvPr/>
        </p:nvSpPr>
        <p:spPr>
          <a:xfrm>
            <a:off x="6190457" y="8919766"/>
            <a:ext cx="1441946"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[36.7, 29.3, 17.2, 62.0, ...]</a:t>
            </a:r>
            <a:endParaRPr lang="en-US" sz="917" dirty="0">
              <a:solidFill>
                <a:prstClr val="black"/>
              </a:solidFill>
              <a:latin typeface="Calibri" panose="020F0502020204030204"/>
            </a:endParaRPr>
          </a:p>
        </p:txBody>
      </p:sp>
      <p:sp>
        <p:nvSpPr>
          <p:cNvPr id="26" name="Text 17"/>
          <p:cNvSpPr/>
          <p:nvPr/>
        </p:nvSpPr>
        <p:spPr>
          <a:xfrm>
            <a:off x="6190457" y="9124057"/>
            <a:ext cx="5576392"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D dimensions</a:t>
            </a:r>
            <a:endParaRPr lang="en-US" sz="708" dirty="0">
              <a:solidFill>
                <a:prstClr val="black"/>
              </a:solidFill>
              <a:latin typeface="Calibri" panose="020F0502020204030204"/>
            </a:endParaRPr>
          </a:p>
        </p:txBody>
      </p:sp>
      <p:sp>
        <p:nvSpPr>
          <p:cNvPr id="27" name="Text 18"/>
          <p:cNvSpPr/>
          <p:nvPr/>
        </p:nvSpPr>
        <p:spPr>
          <a:xfrm>
            <a:off x="330696" y="9511407"/>
            <a:ext cx="1890217"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Key Takeaways</a:t>
            </a:r>
            <a:endParaRPr lang="en-US" sz="1458" dirty="0">
              <a:solidFill>
                <a:prstClr val="black"/>
              </a:solidFill>
              <a:latin typeface="Calibri" panose="020F0502020204030204"/>
            </a:endParaRPr>
          </a:p>
        </p:txBody>
      </p:sp>
      <p:sp>
        <p:nvSpPr>
          <p:cNvPr id="28" name="Text 19"/>
          <p:cNvSpPr/>
          <p:nvPr/>
        </p:nvSpPr>
        <p:spPr>
          <a:xfrm>
            <a:off x="330696" y="9889332"/>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Vector embeddings = position in multi-dimensional space</a:t>
            </a:r>
            <a:endParaRPr lang="en-US" sz="708" dirty="0">
              <a:solidFill>
                <a:prstClr val="black"/>
              </a:solidFill>
              <a:latin typeface="Calibri" panose="020F0502020204030204"/>
            </a:endParaRPr>
          </a:p>
        </p:txBody>
      </p:sp>
      <p:sp>
        <p:nvSpPr>
          <p:cNvPr id="29" name="Text 20"/>
          <p:cNvSpPr/>
          <p:nvPr/>
        </p:nvSpPr>
        <p:spPr>
          <a:xfrm>
            <a:off x="330696" y="10073581"/>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Each axis represents a property (realism, length, time, popularity)</a:t>
            </a:r>
            <a:endParaRPr lang="en-US" sz="708" dirty="0">
              <a:solidFill>
                <a:prstClr val="black"/>
              </a:solidFill>
              <a:latin typeface="Calibri" panose="020F0502020204030204"/>
            </a:endParaRPr>
          </a:p>
        </p:txBody>
      </p:sp>
      <p:sp>
        <p:nvSpPr>
          <p:cNvPr id="30" name="Text 21"/>
          <p:cNvSpPr/>
          <p:nvPr/>
        </p:nvSpPr>
        <p:spPr>
          <a:xfrm>
            <a:off x="330696" y="10257830"/>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Similar vectors = semantically similar content</a:t>
            </a:r>
            <a:endParaRPr lang="en-US" sz="708" dirty="0">
              <a:solidFill>
                <a:prstClr val="black"/>
              </a:solidFill>
              <a:latin typeface="Calibri" panose="020F0502020204030204"/>
            </a:endParaRPr>
          </a:p>
        </p:txBody>
      </p:sp>
      <p:sp>
        <p:nvSpPr>
          <p:cNvPr id="31" name="Text 22"/>
          <p:cNvSpPr/>
          <p:nvPr/>
        </p:nvSpPr>
        <p:spPr>
          <a:xfrm>
            <a:off x="330696" y="10442079"/>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Clusters = emergent structure from data, not hard-coded</a:t>
            </a:r>
            <a:endParaRPr lang="en-US" sz="708" dirty="0">
              <a:solidFill>
                <a:prstClr val="black"/>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3367782"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Why Brute Force Search Fails</a:t>
            </a:r>
            <a:endParaRPr lang="en-US" sz="1833" dirty="0">
              <a:solidFill>
                <a:prstClr val="black"/>
              </a:solidFill>
              <a:latin typeface="Calibri" panose="020F0502020204030204"/>
            </a:endParaRPr>
          </a:p>
        </p:txBody>
      </p:sp>
      <p:sp>
        <p:nvSpPr>
          <p:cNvPr id="3" name="Text 1"/>
          <p:cNvSpPr/>
          <p:nvPr/>
        </p:nvSpPr>
        <p:spPr>
          <a:xfrm>
            <a:off x="330696" y="696814"/>
            <a:ext cx="9134277" cy="590649"/>
          </a:xfrm>
          <a:prstGeom prst="rect">
            <a:avLst/>
          </a:prstGeom>
          <a:noFill/>
          <a:ln/>
        </p:spPr>
        <p:txBody>
          <a:bodyPr wrap="none" lIns="0" tIns="0" rIns="0" bIns="0" rtlCol="0" anchor="t"/>
          <a:lstStyle/>
          <a:p>
            <a:pPr defTabSz="761970">
              <a:lnSpc>
                <a:spcPts val="4625"/>
              </a:lnSpc>
            </a:pPr>
            <a:r>
              <a:rPr lang="en-US" sz="3708" b="1" dirty="0">
                <a:solidFill>
                  <a:srgbClr val="000000"/>
                </a:solidFill>
                <a:latin typeface="Inter Bold" pitchFamily="34" charset="0"/>
                <a:ea typeface="Inter Bold" pitchFamily="34" charset="-122"/>
                <a:cs typeface="Inter Bold" pitchFamily="34" charset="-120"/>
              </a:rPr>
              <a:t>10 Million Customers × 300 Dimensions</a:t>
            </a:r>
            <a:endParaRPr lang="en-US" sz="3708" dirty="0">
              <a:solidFill>
                <a:prstClr val="black"/>
              </a:solidFill>
              <a:latin typeface="Calibri" panose="020F0502020204030204"/>
            </a:endParaRPr>
          </a:p>
        </p:txBody>
      </p:sp>
      <p:sp>
        <p:nvSpPr>
          <p:cNvPr id="4" name="Text 2"/>
          <p:cNvSpPr/>
          <p:nvPr/>
        </p:nvSpPr>
        <p:spPr>
          <a:xfrm>
            <a:off x="330696" y="1429147"/>
            <a:ext cx="11530608" cy="189012"/>
          </a:xfrm>
          <a:prstGeom prst="rect">
            <a:avLst/>
          </a:prstGeom>
          <a:noFill/>
          <a:ln/>
        </p:spPr>
        <p:txBody>
          <a:bodyPr wrap="none" lIns="0" tIns="0" rIns="0" bIns="0" rtlCol="0" anchor="t"/>
          <a:lstStyle/>
          <a:p>
            <a:pPr defTabSz="761970">
              <a:lnSpc>
                <a:spcPts val="1458"/>
              </a:lnSpc>
            </a:pPr>
            <a:r>
              <a:rPr lang="en-US" sz="917" dirty="0">
                <a:solidFill>
                  <a:srgbClr val="FF0000"/>
                </a:solidFill>
                <a:latin typeface="Inter" pitchFamily="34" charset="0"/>
                <a:ea typeface="Inter" pitchFamily="34" charset="-122"/>
                <a:cs typeface="Inter" pitchFamily="34" charset="-120"/>
              </a:rPr>
              <a:t>... = Too Slow</a:t>
            </a:r>
            <a:endParaRPr lang="en-US" sz="917" dirty="0">
              <a:solidFill>
                <a:prstClr val="black"/>
              </a:solidFill>
              <a:latin typeface="Calibri" panose="020F0502020204030204"/>
            </a:endParaRPr>
          </a:p>
        </p:txBody>
      </p:sp>
      <p:sp>
        <p:nvSpPr>
          <p:cNvPr id="5" name="Text 3"/>
          <p:cNvSpPr/>
          <p:nvPr/>
        </p:nvSpPr>
        <p:spPr>
          <a:xfrm>
            <a:off x="330696" y="1724422"/>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Visualize a tired computer scanning millions of dots one by one:</a:t>
            </a:r>
            <a:endParaRPr lang="en-US" sz="708"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1612603" y="1981894"/>
            <a:ext cx="8966795" cy="4103787"/>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2150" y="3006500"/>
            <a:ext cx="576521" cy="576521"/>
          </a:xfrm>
          <a:prstGeom prst="rect">
            <a:avLst/>
          </a:prstGeom>
        </p:spPr>
      </p:pic>
      <p:sp>
        <p:nvSpPr>
          <p:cNvPr id="8" name="Text 4"/>
          <p:cNvSpPr/>
          <p:nvPr/>
        </p:nvSpPr>
        <p:spPr>
          <a:xfrm>
            <a:off x="8478507" y="5111161"/>
            <a:ext cx="1683440" cy="324293"/>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Slow</a:t>
            </a:r>
            <a:endParaRPr lang="en-US" sz="1125" dirty="0">
              <a:solidFill>
                <a:prstClr val="black"/>
              </a:solidFill>
              <a:latin typeface="Calibri" panose="020F0502020204030204"/>
            </a:endParaRPr>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1545" y="3007581"/>
            <a:ext cx="576521" cy="576521"/>
          </a:xfrm>
          <a:prstGeom prst="rect">
            <a:avLst/>
          </a:prstGeom>
        </p:spPr>
      </p:pic>
      <p:sp>
        <p:nvSpPr>
          <p:cNvPr id="10" name="Text 5"/>
          <p:cNvSpPr/>
          <p:nvPr/>
        </p:nvSpPr>
        <p:spPr>
          <a:xfrm>
            <a:off x="6356911" y="5111161"/>
            <a:ext cx="1683441" cy="324293"/>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Repeat</a:t>
            </a:r>
            <a:endParaRPr lang="en-US" sz="1125" dirty="0">
              <a:solidFill>
                <a:prstClr val="black"/>
              </a:solidFill>
              <a:latin typeface="Calibri" panose="020F0502020204030204"/>
            </a:endParaRPr>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1479" y="3007581"/>
            <a:ext cx="576521" cy="576521"/>
          </a:xfrm>
          <a:prstGeom prst="rect">
            <a:avLst/>
          </a:prstGeom>
        </p:spPr>
      </p:pic>
      <p:sp>
        <p:nvSpPr>
          <p:cNvPr id="12" name="Text 6"/>
          <p:cNvSpPr/>
          <p:nvPr/>
        </p:nvSpPr>
        <p:spPr>
          <a:xfrm>
            <a:off x="4246845" y="5111161"/>
            <a:ext cx="1683440" cy="324293"/>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Check</a:t>
            </a:r>
            <a:endParaRPr lang="en-US" sz="1125" dirty="0">
              <a:solidFill>
                <a:prstClr val="black"/>
              </a:solidFill>
              <a:latin typeface="Calibri" panose="020F0502020204030204"/>
            </a:endParaRPr>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9883" y="3007581"/>
            <a:ext cx="576521" cy="576521"/>
          </a:xfrm>
          <a:prstGeom prst="rect">
            <a:avLst/>
          </a:prstGeom>
        </p:spPr>
      </p:pic>
      <p:sp>
        <p:nvSpPr>
          <p:cNvPr id="14" name="Text 7"/>
          <p:cNvSpPr/>
          <p:nvPr/>
        </p:nvSpPr>
        <p:spPr>
          <a:xfrm>
            <a:off x="2090658" y="5111161"/>
            <a:ext cx="1683440" cy="324293"/>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Scan</a:t>
            </a:r>
            <a:endParaRPr lang="en-US" sz="1125" dirty="0">
              <a:solidFill>
                <a:prstClr val="black"/>
              </a:solidFill>
              <a:latin typeface="Calibri" panose="020F0502020204030204"/>
            </a:endParaRPr>
          </a:p>
        </p:txBody>
      </p:sp>
      <p:sp>
        <p:nvSpPr>
          <p:cNvPr id="15" name="Shape 8"/>
          <p:cNvSpPr/>
          <p:nvPr/>
        </p:nvSpPr>
        <p:spPr>
          <a:xfrm>
            <a:off x="330696" y="6191944"/>
            <a:ext cx="11530608" cy="756742"/>
          </a:xfrm>
          <a:prstGeom prst="roundRect">
            <a:avLst>
              <a:gd name="adj" fmla="val 5245"/>
            </a:avLst>
          </a:prstGeom>
          <a:solidFill>
            <a:srgbClr val="DADBF1"/>
          </a:solidFill>
          <a:ln w="7620">
            <a:solidFill>
              <a:srgbClr val="C0C1D7"/>
            </a:solidFill>
            <a:prstDash val="solid"/>
          </a:ln>
        </p:spPr>
      </p:sp>
      <p:sp>
        <p:nvSpPr>
          <p:cNvPr id="16" name="Shape 9"/>
          <p:cNvSpPr/>
          <p:nvPr/>
        </p:nvSpPr>
        <p:spPr>
          <a:xfrm>
            <a:off x="431503" y="6292751"/>
            <a:ext cx="283468" cy="283468"/>
          </a:xfrm>
          <a:prstGeom prst="roundRect">
            <a:avLst>
              <a:gd name="adj" fmla="val 26878621"/>
            </a:avLst>
          </a:prstGeom>
          <a:solidFill>
            <a:srgbClr val="4950BC"/>
          </a:solidFill>
          <a:ln/>
        </p:spPr>
      </p:sp>
      <p:pic>
        <p:nvPicPr>
          <p:cNvPr id="17"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489" y="6370737"/>
            <a:ext cx="127496" cy="127496"/>
          </a:xfrm>
          <a:prstGeom prst="rect">
            <a:avLst/>
          </a:prstGeom>
        </p:spPr>
      </p:pic>
      <p:sp>
        <p:nvSpPr>
          <p:cNvPr id="18" name="Text 10"/>
          <p:cNvSpPr/>
          <p:nvPr/>
        </p:nvSpPr>
        <p:spPr>
          <a:xfrm>
            <a:off x="431502" y="6670675"/>
            <a:ext cx="2173387" cy="177205"/>
          </a:xfrm>
          <a:prstGeom prst="rect">
            <a:avLst/>
          </a:prstGeom>
          <a:noFill/>
          <a:ln/>
        </p:spPr>
        <p:txBody>
          <a:bodyPr wrap="none" lIns="0" tIns="0" rIns="0" bIns="0" rtlCol="0" anchor="t"/>
          <a:lstStyle/>
          <a:p>
            <a:pPr defTabSz="761970">
              <a:lnSpc>
                <a:spcPts val="1375"/>
              </a:lnSpc>
            </a:pPr>
            <a:r>
              <a:rPr lang="en-US" sz="1083" b="1" dirty="0">
                <a:solidFill>
                  <a:srgbClr val="272525"/>
                </a:solidFill>
                <a:latin typeface="Inter Bold" pitchFamily="34" charset="0"/>
                <a:ea typeface="Inter Bold" pitchFamily="34" charset="-122"/>
                <a:cs typeface="Inter Bold" pitchFamily="34" charset="-120"/>
              </a:rPr>
              <a:t>Checking everyone = O(N) time</a:t>
            </a:r>
            <a:endParaRPr lang="en-US" sz="1083" dirty="0">
              <a:solidFill>
                <a:prstClr val="black"/>
              </a:solidFill>
              <a:latin typeface="Calibri" panose="020F0502020204030204"/>
            </a:endParaRPr>
          </a:p>
        </p:txBody>
      </p:sp>
      <p:sp>
        <p:nvSpPr>
          <p:cNvPr id="19" name="Text 11"/>
          <p:cNvSpPr/>
          <p:nvPr/>
        </p:nvSpPr>
        <p:spPr>
          <a:xfrm>
            <a:off x="330696" y="7090370"/>
            <a:ext cx="2376587"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Not scalable for real-time systems</a:t>
            </a:r>
            <a:endParaRPr lang="en-US" sz="1083" dirty="0">
              <a:solidFill>
                <a:prstClr val="black"/>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6562031"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The Breakthrough: Approximate Nearest Neighbor (ANN)</a:t>
            </a:r>
            <a:endParaRPr lang="en-US" sz="1833" dirty="0">
              <a:solidFill>
                <a:prstClr val="black"/>
              </a:solidFill>
              <a:latin typeface="Calibri" panose="020F0502020204030204"/>
            </a:endParaRPr>
          </a:p>
        </p:txBody>
      </p:sp>
      <p:sp>
        <p:nvSpPr>
          <p:cNvPr id="3" name="Text 1"/>
          <p:cNvSpPr/>
          <p:nvPr/>
        </p:nvSpPr>
        <p:spPr>
          <a:xfrm>
            <a:off x="330696" y="791269"/>
            <a:ext cx="118129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Inefficient Search</a:t>
            </a:r>
            <a:endParaRPr lang="en-US" sz="917" dirty="0">
              <a:solidFill>
                <a:prstClr val="black"/>
              </a:solidFill>
              <a:latin typeface="Calibri" panose="020F0502020204030204"/>
            </a:endParaRPr>
          </a:p>
        </p:txBody>
      </p:sp>
      <p:pic>
        <p:nvPicPr>
          <p:cNvPr id="4" name="Image 0" descr="preencoded.png"/>
          <p:cNvPicPr>
            <a:picLocks noChangeAspect="1"/>
          </p:cNvPicPr>
          <p:nvPr/>
        </p:nvPicPr>
        <p:blipFill>
          <a:blip r:embed="rId3"/>
          <a:stretch>
            <a:fillRect/>
          </a:stretch>
        </p:blipFill>
        <p:spPr>
          <a:xfrm>
            <a:off x="330696" y="1045170"/>
            <a:ext cx="5650012" cy="5650012"/>
          </a:xfrm>
          <a:prstGeom prst="rect">
            <a:avLst/>
          </a:prstGeom>
        </p:spPr>
      </p:pic>
      <p:sp>
        <p:nvSpPr>
          <p:cNvPr id="5" name="Text 2"/>
          <p:cNvSpPr/>
          <p:nvPr/>
        </p:nvSpPr>
        <p:spPr>
          <a:xfrm>
            <a:off x="330696" y="6801445"/>
            <a:ext cx="5650012" cy="453628"/>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Imagine trying to find a restaurant in a new city by walking down every single street until you stumble upon one. This exhaustive search is incredibly time-consuming and inefficient, much like traditional exact nearest neighbor searches in large datasets.</a:t>
            </a:r>
            <a:endParaRPr lang="en-US" sz="708" dirty="0">
              <a:solidFill>
                <a:prstClr val="black"/>
              </a:solidFill>
              <a:latin typeface="Calibri" panose="020F0502020204030204"/>
            </a:endParaRPr>
          </a:p>
        </p:txBody>
      </p:sp>
      <p:sp>
        <p:nvSpPr>
          <p:cNvPr id="6" name="Text 3"/>
          <p:cNvSpPr/>
          <p:nvPr/>
        </p:nvSpPr>
        <p:spPr>
          <a:xfrm>
            <a:off x="6217643" y="791269"/>
            <a:ext cx="1788319"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Efficient Search with Shortcuts</a:t>
            </a:r>
            <a:endParaRPr lang="en-US" sz="917" dirty="0">
              <a:solidFill>
                <a:prstClr val="black"/>
              </a:solidFill>
              <a:latin typeface="Calibri" panose="020F0502020204030204"/>
            </a:endParaRPr>
          </a:p>
        </p:txBody>
      </p:sp>
      <p:pic>
        <p:nvPicPr>
          <p:cNvPr id="7" name="Image 1" descr="preencoded.png"/>
          <p:cNvPicPr>
            <a:picLocks noChangeAspect="1"/>
          </p:cNvPicPr>
          <p:nvPr/>
        </p:nvPicPr>
        <p:blipFill>
          <a:blip r:embed="rId4"/>
          <a:stretch>
            <a:fillRect/>
          </a:stretch>
        </p:blipFill>
        <p:spPr>
          <a:xfrm>
            <a:off x="6217642" y="1045170"/>
            <a:ext cx="5650012" cy="5650012"/>
          </a:xfrm>
          <a:prstGeom prst="rect">
            <a:avLst/>
          </a:prstGeom>
        </p:spPr>
      </p:pic>
      <p:sp>
        <p:nvSpPr>
          <p:cNvPr id="8" name="Text 4"/>
          <p:cNvSpPr/>
          <p:nvPr/>
        </p:nvSpPr>
        <p:spPr>
          <a:xfrm>
            <a:off x="6217642" y="6801445"/>
            <a:ext cx="5650012" cy="453628"/>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Now, imagine pulling out your smartphone and using a GPS app. It instantly gives you the fastest route, bypassing unnecessary detours. This is the power of Approximate Nearest Neighbor (ANN) algorithms, providing fast, "good enough" results without checking every possibility.</a:t>
            </a:r>
            <a:endParaRPr lang="en-US" sz="708" dirty="0">
              <a:solidFill>
                <a:prstClr val="black"/>
              </a:solidFill>
              <a:latin typeface="Calibri" panose="020F0502020204030204"/>
            </a:endParaRPr>
          </a:p>
        </p:txBody>
      </p:sp>
      <p:sp>
        <p:nvSpPr>
          <p:cNvPr id="9" name="Text 5"/>
          <p:cNvSpPr/>
          <p:nvPr/>
        </p:nvSpPr>
        <p:spPr>
          <a:xfrm>
            <a:off x="330696" y="7446368"/>
            <a:ext cx="11530608" cy="151209"/>
          </a:xfrm>
          <a:prstGeom prst="rect">
            <a:avLst/>
          </a:prstGeom>
          <a:noFill/>
          <a:ln/>
        </p:spPr>
        <p:txBody>
          <a:bodyPr wrap="none" lIns="0" tIns="0" rIns="0" bIns="0" rtlCol="0" anchor="t"/>
          <a:lstStyle/>
          <a:p>
            <a:pPr defTabSz="761970">
              <a:lnSpc>
                <a:spcPts val="1167"/>
              </a:lnSpc>
            </a:pPr>
            <a:r>
              <a:rPr lang="en-US" sz="708" b="1" dirty="0">
                <a:solidFill>
                  <a:srgbClr val="272525"/>
                </a:solidFill>
                <a:latin typeface="Inter" pitchFamily="34" charset="0"/>
                <a:ea typeface="Inter" pitchFamily="34" charset="-122"/>
                <a:cs typeface="Inter" pitchFamily="34" charset="-120"/>
              </a:rPr>
              <a:t>ANN = GPS for Vector Space</a:t>
            </a:r>
            <a:endParaRPr lang="en-US" sz="708" dirty="0">
              <a:solidFill>
                <a:prstClr val="black"/>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8744" y="454719"/>
            <a:ext cx="8595221" cy="516732"/>
          </a:xfrm>
          <a:prstGeom prst="rect">
            <a:avLst/>
          </a:prstGeom>
          <a:noFill/>
          <a:ln/>
        </p:spPr>
        <p:txBody>
          <a:bodyPr wrap="none" lIns="0" tIns="0" rIns="0" bIns="0" rtlCol="0" anchor="t"/>
          <a:lstStyle/>
          <a:p>
            <a:pPr defTabSz="761970">
              <a:lnSpc>
                <a:spcPts val="4042"/>
              </a:lnSpc>
            </a:pPr>
            <a:r>
              <a:rPr lang="en-US" sz="3250" b="1" dirty="0">
                <a:solidFill>
                  <a:srgbClr val="000000"/>
                </a:solidFill>
                <a:latin typeface="Inter Bold" pitchFamily="34" charset="0"/>
                <a:ea typeface="Inter Bold" pitchFamily="34" charset="-122"/>
                <a:cs typeface="Inter Bold" pitchFamily="34" charset="-120"/>
              </a:rPr>
              <a:t>How HNSW Works (Graph Shortcut Model)</a:t>
            </a:r>
            <a:endParaRPr lang="en-US" sz="3250" dirty="0">
              <a:solidFill>
                <a:prstClr val="black"/>
              </a:solidFill>
              <a:latin typeface="Calibri" panose="020F0502020204030204"/>
            </a:endParaRPr>
          </a:p>
        </p:txBody>
      </p:sp>
      <p:pic>
        <p:nvPicPr>
          <p:cNvPr id="3" name="Image 0" descr="preencoded.png"/>
          <p:cNvPicPr>
            <a:picLocks noChangeAspect="1"/>
          </p:cNvPicPr>
          <p:nvPr/>
        </p:nvPicPr>
        <p:blipFill>
          <a:blip r:embed="rId3"/>
          <a:stretch>
            <a:fillRect/>
          </a:stretch>
        </p:blipFill>
        <p:spPr>
          <a:xfrm>
            <a:off x="643732" y="1302147"/>
            <a:ext cx="10904538" cy="4755853"/>
          </a:xfrm>
          <a:prstGeom prst="rect">
            <a:avLst/>
          </a:prstGeom>
        </p:spPr>
      </p:pic>
      <p:sp>
        <p:nvSpPr>
          <p:cNvPr id="4" name="Text 1"/>
          <p:cNvSpPr/>
          <p:nvPr/>
        </p:nvSpPr>
        <p:spPr>
          <a:xfrm>
            <a:off x="1509939" y="1527708"/>
            <a:ext cx="2361327" cy="310338"/>
          </a:xfrm>
          <a:prstGeom prst="rect">
            <a:avLst/>
          </a:prstGeom>
          <a:noFill/>
          <a:ln/>
        </p:spPr>
        <p:txBody>
          <a:bodyPr wrap="none" lIns="0" tIns="0" rIns="0" bIns="0" rtlCol="0" anchor="t"/>
          <a:lstStyle/>
          <a:p>
            <a:pPr algn="r" defTabSz="761970">
              <a:lnSpc>
                <a:spcPts val="1375"/>
              </a:lnSpc>
            </a:pPr>
            <a:r>
              <a:rPr lang="en-US" sz="1125" b="1" dirty="0">
                <a:solidFill>
                  <a:srgbClr val="272525"/>
                </a:solidFill>
                <a:latin typeface="Inter Bold" pitchFamily="34" charset="0"/>
                <a:ea typeface="Inter Bold" pitchFamily="34" charset="-122"/>
                <a:cs typeface="Inter Bold" pitchFamily="34" charset="-120"/>
              </a:rPr>
              <a:t>Top Layer</a:t>
            </a:r>
            <a:endParaRPr lang="en-US" sz="1125" dirty="0">
              <a:solidFill>
                <a:prstClr val="black"/>
              </a:solidFill>
              <a:latin typeface="Calibri" panose="020F0502020204030204"/>
            </a:endParaRPr>
          </a:p>
        </p:txBody>
      </p:sp>
      <p:sp>
        <p:nvSpPr>
          <p:cNvPr id="5" name="Text 2"/>
          <p:cNvSpPr/>
          <p:nvPr/>
        </p:nvSpPr>
        <p:spPr>
          <a:xfrm>
            <a:off x="1509939" y="1926320"/>
            <a:ext cx="2361327" cy="496541"/>
          </a:xfrm>
          <a:prstGeom prst="rect">
            <a:avLst/>
          </a:prstGeom>
          <a:noFill/>
          <a:ln/>
        </p:spPr>
        <p:txBody>
          <a:bodyPr wrap="squar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Few large, loosely connected nodes</a:t>
            </a:r>
            <a:endParaRPr lang="en-US" sz="875" dirty="0">
              <a:solidFill>
                <a:prstClr val="black"/>
              </a:solidFill>
              <a:latin typeface="Calibri" panose="020F0502020204030204"/>
            </a:endParaRPr>
          </a:p>
        </p:txBody>
      </p:sp>
      <p:sp>
        <p:nvSpPr>
          <p:cNvPr id="6" name="Text 3"/>
          <p:cNvSpPr/>
          <p:nvPr/>
        </p:nvSpPr>
        <p:spPr>
          <a:xfrm>
            <a:off x="8927359" y="2267001"/>
            <a:ext cx="2361327" cy="310338"/>
          </a:xfrm>
          <a:prstGeom prst="rect">
            <a:avLst/>
          </a:prstGeom>
          <a:noFill/>
          <a:ln/>
        </p:spPr>
        <p:txBody>
          <a:bodyPr wrap="none" lIns="0" tIns="0" rIns="0" bIns="0" rtlCol="0" anchor="t"/>
          <a:lstStyle/>
          <a:p>
            <a:pPr defTabSz="761970">
              <a:lnSpc>
                <a:spcPts val="1375"/>
              </a:lnSpc>
            </a:pPr>
            <a:r>
              <a:rPr lang="en-US" sz="1125" b="1" dirty="0">
                <a:solidFill>
                  <a:srgbClr val="272525"/>
                </a:solidFill>
                <a:latin typeface="Inter Bold" pitchFamily="34" charset="0"/>
                <a:ea typeface="Inter Bold" pitchFamily="34" charset="-122"/>
                <a:cs typeface="Inter Bold" pitchFamily="34" charset="-120"/>
              </a:rPr>
              <a:t>Global Jump</a:t>
            </a:r>
            <a:endParaRPr lang="en-US" sz="1125" dirty="0">
              <a:solidFill>
                <a:prstClr val="black"/>
              </a:solidFill>
              <a:latin typeface="Calibri" panose="020F0502020204030204"/>
            </a:endParaRPr>
          </a:p>
        </p:txBody>
      </p:sp>
      <p:sp>
        <p:nvSpPr>
          <p:cNvPr id="7" name="Text 4"/>
          <p:cNvSpPr/>
          <p:nvPr/>
        </p:nvSpPr>
        <p:spPr>
          <a:xfrm>
            <a:off x="8927359" y="2665613"/>
            <a:ext cx="2361327" cy="496541"/>
          </a:xfrm>
          <a:prstGeom prst="rect">
            <a:avLst/>
          </a:prstGeom>
          <a:noFill/>
          <a:ln/>
        </p:spPr>
        <p:txBody>
          <a:bodyPr wrap="squar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Fast long-range transition path</a:t>
            </a:r>
            <a:endParaRPr lang="en-US" sz="875" dirty="0">
              <a:solidFill>
                <a:prstClr val="black"/>
              </a:solidFill>
              <a:latin typeface="Calibri" panose="020F0502020204030204"/>
            </a:endParaRPr>
          </a:p>
        </p:txBody>
      </p:sp>
      <p:sp>
        <p:nvSpPr>
          <p:cNvPr id="8" name="Text 5"/>
          <p:cNvSpPr/>
          <p:nvPr/>
        </p:nvSpPr>
        <p:spPr>
          <a:xfrm>
            <a:off x="903056" y="3116638"/>
            <a:ext cx="2361326" cy="310338"/>
          </a:xfrm>
          <a:prstGeom prst="rect">
            <a:avLst/>
          </a:prstGeom>
          <a:noFill/>
          <a:ln/>
        </p:spPr>
        <p:txBody>
          <a:bodyPr wrap="none" lIns="0" tIns="0" rIns="0" bIns="0" rtlCol="0" anchor="t"/>
          <a:lstStyle/>
          <a:p>
            <a:pPr algn="r" defTabSz="761970">
              <a:lnSpc>
                <a:spcPts val="1375"/>
              </a:lnSpc>
            </a:pPr>
            <a:r>
              <a:rPr lang="en-US" sz="1125" b="1" dirty="0">
                <a:solidFill>
                  <a:srgbClr val="272525"/>
                </a:solidFill>
                <a:latin typeface="Inter Bold" pitchFamily="34" charset="0"/>
                <a:ea typeface="Inter Bold" pitchFamily="34" charset="-122"/>
                <a:cs typeface="Inter Bold" pitchFamily="34" charset="-120"/>
              </a:rPr>
              <a:t>Middle Layer</a:t>
            </a:r>
            <a:endParaRPr lang="en-US" sz="1125" dirty="0">
              <a:solidFill>
                <a:prstClr val="black"/>
              </a:solidFill>
              <a:latin typeface="Calibri" panose="020F0502020204030204"/>
            </a:endParaRPr>
          </a:p>
        </p:txBody>
      </p:sp>
      <p:sp>
        <p:nvSpPr>
          <p:cNvPr id="9" name="Text 6"/>
          <p:cNvSpPr/>
          <p:nvPr/>
        </p:nvSpPr>
        <p:spPr>
          <a:xfrm>
            <a:off x="903056" y="3515250"/>
            <a:ext cx="2361326" cy="496541"/>
          </a:xfrm>
          <a:prstGeom prst="rect">
            <a:avLst/>
          </a:prstGeom>
          <a:noFill/>
          <a:ln/>
        </p:spPr>
        <p:txBody>
          <a:bodyPr wrap="squar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Denser, more interconnected nodes</a:t>
            </a:r>
            <a:endParaRPr lang="en-US" sz="875" dirty="0">
              <a:solidFill>
                <a:prstClr val="black"/>
              </a:solidFill>
              <a:latin typeface="Calibri" panose="020F0502020204030204"/>
            </a:endParaRPr>
          </a:p>
        </p:txBody>
      </p:sp>
      <p:sp>
        <p:nvSpPr>
          <p:cNvPr id="10" name="Text 7"/>
          <p:cNvSpPr/>
          <p:nvPr/>
        </p:nvSpPr>
        <p:spPr>
          <a:xfrm>
            <a:off x="8927359" y="4142822"/>
            <a:ext cx="2361327" cy="310338"/>
          </a:xfrm>
          <a:prstGeom prst="rect">
            <a:avLst/>
          </a:prstGeom>
          <a:noFill/>
          <a:ln/>
        </p:spPr>
        <p:txBody>
          <a:bodyPr wrap="none" lIns="0" tIns="0" rIns="0" bIns="0" rtlCol="0" anchor="t"/>
          <a:lstStyle/>
          <a:p>
            <a:pPr defTabSz="761970">
              <a:lnSpc>
                <a:spcPts val="1375"/>
              </a:lnSpc>
            </a:pPr>
            <a:r>
              <a:rPr lang="en-US" sz="1125" b="1" dirty="0">
                <a:solidFill>
                  <a:srgbClr val="272525"/>
                </a:solidFill>
                <a:latin typeface="Inter Bold" pitchFamily="34" charset="0"/>
                <a:ea typeface="Inter Bold" pitchFamily="34" charset="-122"/>
                <a:cs typeface="Inter Bold" pitchFamily="34" charset="-120"/>
              </a:rPr>
              <a:t>Local Descent</a:t>
            </a:r>
            <a:endParaRPr lang="en-US" sz="1125" dirty="0">
              <a:solidFill>
                <a:prstClr val="black"/>
              </a:solidFill>
              <a:latin typeface="Calibri" panose="020F0502020204030204"/>
            </a:endParaRPr>
          </a:p>
        </p:txBody>
      </p:sp>
      <p:sp>
        <p:nvSpPr>
          <p:cNvPr id="11" name="Text 8"/>
          <p:cNvSpPr/>
          <p:nvPr/>
        </p:nvSpPr>
        <p:spPr>
          <a:xfrm>
            <a:off x="8927359" y="4541433"/>
            <a:ext cx="2361327" cy="496541"/>
          </a:xfrm>
          <a:prstGeom prst="rect">
            <a:avLst/>
          </a:prstGeom>
          <a:noFill/>
          <a:ln/>
        </p:spPr>
        <p:txBody>
          <a:bodyPr wrap="squar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Slow, detailed neighborhood search</a:t>
            </a:r>
            <a:endParaRPr lang="en-US" sz="875" dirty="0">
              <a:solidFill>
                <a:prstClr val="black"/>
              </a:solidFill>
              <a:latin typeface="Calibri" panose="020F0502020204030204"/>
            </a:endParaRPr>
          </a:p>
        </p:txBody>
      </p:sp>
      <p:sp>
        <p:nvSpPr>
          <p:cNvPr id="12" name="Text 9"/>
          <p:cNvSpPr/>
          <p:nvPr/>
        </p:nvSpPr>
        <p:spPr>
          <a:xfrm>
            <a:off x="1962342" y="4937286"/>
            <a:ext cx="2361327" cy="310338"/>
          </a:xfrm>
          <a:prstGeom prst="rect">
            <a:avLst/>
          </a:prstGeom>
          <a:noFill/>
          <a:ln/>
        </p:spPr>
        <p:txBody>
          <a:bodyPr wrap="none" lIns="0" tIns="0" rIns="0" bIns="0" rtlCol="0" anchor="t"/>
          <a:lstStyle/>
          <a:p>
            <a:pPr algn="r" defTabSz="761970">
              <a:lnSpc>
                <a:spcPts val="1375"/>
              </a:lnSpc>
            </a:pPr>
            <a:r>
              <a:rPr lang="en-US" sz="1125" b="1" dirty="0">
                <a:solidFill>
                  <a:srgbClr val="272525"/>
                </a:solidFill>
                <a:latin typeface="Inter Bold" pitchFamily="34" charset="0"/>
                <a:ea typeface="Inter Bold" pitchFamily="34" charset="-122"/>
                <a:cs typeface="Inter Bold" pitchFamily="34" charset="-120"/>
              </a:rPr>
              <a:t>Target Node</a:t>
            </a:r>
            <a:endParaRPr lang="en-US" sz="1125" dirty="0">
              <a:solidFill>
                <a:prstClr val="black"/>
              </a:solidFill>
              <a:latin typeface="Calibri" panose="020F0502020204030204"/>
            </a:endParaRPr>
          </a:p>
        </p:txBody>
      </p:sp>
      <p:sp>
        <p:nvSpPr>
          <p:cNvPr id="13" name="Text 10"/>
          <p:cNvSpPr/>
          <p:nvPr/>
        </p:nvSpPr>
        <p:spPr>
          <a:xfrm>
            <a:off x="1962342" y="5335899"/>
            <a:ext cx="2361327" cy="496541"/>
          </a:xfrm>
          <a:prstGeom prst="rect">
            <a:avLst/>
          </a:prstGeom>
          <a:noFill/>
          <a:ln/>
        </p:spPr>
        <p:txBody>
          <a:bodyPr wrap="squar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Pinpointed node in dense cluster</a:t>
            </a:r>
            <a:endParaRPr lang="en-US" sz="875" dirty="0">
              <a:solidFill>
                <a:prstClr val="black"/>
              </a:solidFill>
              <a:latin typeface="Calibri" panose="020F0502020204030204"/>
            </a:endParaRPr>
          </a:p>
        </p:txBody>
      </p:sp>
      <p:sp>
        <p:nvSpPr>
          <p:cNvPr id="14" name="Text 11"/>
          <p:cNvSpPr/>
          <p:nvPr/>
        </p:nvSpPr>
        <p:spPr>
          <a:xfrm>
            <a:off x="578744" y="6244034"/>
            <a:ext cx="11034514" cy="264617"/>
          </a:xfrm>
          <a:prstGeom prst="rect">
            <a:avLst/>
          </a:prstGeom>
          <a:noFill/>
          <a:ln/>
        </p:spPr>
        <p:txBody>
          <a:bodyPr wrap="none" lIns="0" tIns="0" rIns="0" bIns="0" rtlCol="0" anchor="t"/>
          <a:lstStyle/>
          <a:p>
            <a:pPr defTabSz="761970">
              <a:lnSpc>
                <a:spcPts val="2083"/>
              </a:lnSpc>
            </a:pPr>
            <a:r>
              <a:rPr lang="en-US" sz="1292" dirty="0">
                <a:solidFill>
                  <a:srgbClr val="272525"/>
                </a:solidFill>
                <a:latin typeface="Inter" pitchFamily="34" charset="0"/>
                <a:ea typeface="Inter" pitchFamily="34" charset="-122"/>
                <a:cs typeface="Inter" pitchFamily="34" charset="-120"/>
              </a:rPr>
              <a:t>Fast global jump, slow local search.</a:t>
            </a:r>
            <a:endParaRPr lang="en-US" sz="1292" dirty="0">
              <a:solidFill>
                <a:prstClr val="black"/>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3285530"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Compression &amp; Quantization</a:t>
            </a:r>
            <a:endParaRPr lang="en-US" sz="1833" dirty="0">
              <a:solidFill>
                <a:prstClr val="black"/>
              </a:solidFill>
              <a:latin typeface="Calibri" panose="020F0502020204030204"/>
            </a:endParaRPr>
          </a:p>
        </p:txBody>
      </p:sp>
      <p:sp>
        <p:nvSpPr>
          <p:cNvPr id="3" name="Text 1"/>
          <p:cNvSpPr/>
          <p:nvPr/>
        </p:nvSpPr>
        <p:spPr>
          <a:xfrm>
            <a:off x="330696" y="592932"/>
            <a:ext cx="2433439"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Scaling Vectors Efficiently</a:t>
            </a:r>
            <a:endParaRPr lang="en-US" sz="1458" dirty="0">
              <a:solidFill>
                <a:prstClr val="black"/>
              </a:solidFill>
              <a:latin typeface="Calibri" panose="020F0502020204030204"/>
            </a:endParaRPr>
          </a:p>
        </p:txBody>
      </p:sp>
      <p:sp>
        <p:nvSpPr>
          <p:cNvPr id="4" name="Text 2"/>
          <p:cNvSpPr/>
          <p:nvPr/>
        </p:nvSpPr>
        <p:spPr>
          <a:xfrm>
            <a:off x="330696" y="866973"/>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The Problem</a:t>
            </a:r>
            <a:endParaRPr lang="en-US" sz="1083" dirty="0">
              <a:solidFill>
                <a:prstClr val="black"/>
              </a:solidFill>
              <a:latin typeface="Calibri" panose="020F0502020204030204"/>
            </a:endParaRPr>
          </a:p>
        </p:txBody>
      </p:sp>
      <p:sp>
        <p:nvSpPr>
          <p:cNvPr id="5" name="Text 3"/>
          <p:cNvSpPr/>
          <p:nvPr/>
        </p:nvSpPr>
        <p:spPr>
          <a:xfrm>
            <a:off x="330696" y="1185863"/>
            <a:ext cx="4725492" cy="590649"/>
          </a:xfrm>
          <a:prstGeom prst="rect">
            <a:avLst/>
          </a:prstGeom>
          <a:noFill/>
          <a:ln/>
        </p:spPr>
        <p:txBody>
          <a:bodyPr wrap="none" lIns="0" tIns="0" rIns="0" bIns="0" rtlCol="0" anchor="t"/>
          <a:lstStyle/>
          <a:p>
            <a:pPr defTabSz="761970">
              <a:lnSpc>
                <a:spcPts val="4625"/>
              </a:lnSpc>
            </a:pPr>
            <a:r>
              <a:rPr lang="en-US" sz="3708" b="1" dirty="0">
                <a:solidFill>
                  <a:srgbClr val="000000"/>
                </a:solidFill>
                <a:latin typeface="Inter Bold" pitchFamily="34" charset="0"/>
                <a:ea typeface="Inter Bold" pitchFamily="34" charset="-122"/>
                <a:cs typeface="Inter Bold" pitchFamily="34" charset="-120"/>
              </a:rPr>
              <a:t>307.2 GB</a:t>
            </a:r>
            <a:endParaRPr lang="en-US" sz="3708" dirty="0">
              <a:solidFill>
                <a:prstClr val="black"/>
              </a:solidFill>
              <a:latin typeface="Calibri" panose="020F0502020204030204"/>
            </a:endParaRPr>
          </a:p>
        </p:txBody>
      </p:sp>
      <p:sp>
        <p:nvSpPr>
          <p:cNvPr id="6" name="Text 4"/>
          <p:cNvSpPr/>
          <p:nvPr/>
        </p:nvSpPr>
        <p:spPr>
          <a:xfrm>
            <a:off x="330696" y="1918196"/>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100M interactions × 768 dimensions = Storage Crisis</a:t>
            </a:r>
            <a:endParaRPr lang="en-US" sz="708" dirty="0">
              <a:solidFill>
                <a:prstClr val="black"/>
              </a:solidFill>
              <a:latin typeface="Calibri" panose="020F0502020204030204"/>
            </a:endParaRPr>
          </a:p>
        </p:txBody>
      </p:sp>
      <p:pic>
        <p:nvPicPr>
          <p:cNvPr id="7" name="Image 0" descr="preencoded.png"/>
          <p:cNvPicPr>
            <a:picLocks noChangeAspect="1"/>
          </p:cNvPicPr>
          <p:nvPr/>
        </p:nvPicPr>
        <p:blipFill>
          <a:blip r:embed="rId3"/>
          <a:stretch>
            <a:fillRect/>
          </a:stretch>
        </p:blipFill>
        <p:spPr>
          <a:xfrm>
            <a:off x="330696" y="2175669"/>
            <a:ext cx="7182843" cy="4914503"/>
          </a:xfrm>
          <a:prstGeom prst="rect">
            <a:avLst/>
          </a:prstGeom>
        </p:spPr>
      </p:pic>
      <p:sp>
        <p:nvSpPr>
          <p:cNvPr id="8" name="Text 5"/>
          <p:cNvSpPr/>
          <p:nvPr/>
        </p:nvSpPr>
        <p:spPr>
          <a:xfrm>
            <a:off x="330696" y="7231856"/>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Why Compress?</a:t>
            </a:r>
            <a:endParaRPr lang="en-US" sz="1083" dirty="0">
              <a:solidFill>
                <a:prstClr val="black"/>
              </a:solidFill>
              <a:latin typeface="Calibri" panose="020F0502020204030204"/>
            </a:endParaRPr>
          </a:p>
        </p:txBody>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696" y="7550745"/>
            <a:ext cx="236240" cy="236240"/>
          </a:xfrm>
          <a:prstGeom prst="rect">
            <a:avLst/>
          </a:prstGeom>
        </p:spPr>
      </p:pic>
      <p:sp>
        <p:nvSpPr>
          <p:cNvPr id="10" name="Text 6"/>
          <p:cNvSpPr/>
          <p:nvPr/>
        </p:nvSpPr>
        <p:spPr>
          <a:xfrm>
            <a:off x="330696" y="7905056"/>
            <a:ext cx="1200249"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More vectors in RAM</a:t>
            </a:r>
            <a:endParaRPr lang="en-US" sz="917" dirty="0">
              <a:solidFill>
                <a:prstClr val="black"/>
              </a:solidFill>
              <a:latin typeface="Calibri" panose="020F0502020204030204"/>
            </a:endParaRPr>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3523" y="7550745"/>
            <a:ext cx="236240" cy="236240"/>
          </a:xfrm>
          <a:prstGeom prst="rect">
            <a:avLst/>
          </a:prstGeom>
        </p:spPr>
      </p:pic>
      <p:sp>
        <p:nvSpPr>
          <p:cNvPr id="12" name="Text 7"/>
          <p:cNvSpPr/>
          <p:nvPr/>
        </p:nvSpPr>
        <p:spPr>
          <a:xfrm>
            <a:off x="4213523" y="7905056"/>
            <a:ext cx="1383804"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Reduced search latency</a:t>
            </a:r>
            <a:endParaRPr lang="en-US" sz="917" dirty="0">
              <a:solidFill>
                <a:prstClr val="black"/>
              </a:solidFill>
              <a:latin typeface="Calibri" panose="020F0502020204030204"/>
            </a:endParaRPr>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6448" y="7550745"/>
            <a:ext cx="236240" cy="236240"/>
          </a:xfrm>
          <a:prstGeom prst="rect">
            <a:avLst/>
          </a:prstGeom>
        </p:spPr>
      </p:pic>
      <p:sp>
        <p:nvSpPr>
          <p:cNvPr id="14" name="Text 8"/>
          <p:cNvSpPr/>
          <p:nvPr/>
        </p:nvSpPr>
        <p:spPr>
          <a:xfrm>
            <a:off x="8096449" y="7905056"/>
            <a:ext cx="1276846"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GPU compute feasible</a:t>
            </a:r>
            <a:endParaRPr lang="en-US" sz="917" dirty="0">
              <a:solidFill>
                <a:prstClr val="black"/>
              </a:solidFill>
              <a:latin typeface="Calibri" panose="020F0502020204030204"/>
            </a:endParaRPr>
          </a:p>
        </p:txBody>
      </p:sp>
      <p:sp>
        <p:nvSpPr>
          <p:cNvPr id="15" name="Text 9"/>
          <p:cNvSpPr/>
          <p:nvPr/>
        </p:nvSpPr>
        <p:spPr>
          <a:xfrm>
            <a:off x="330696" y="8194378"/>
            <a:ext cx="1891804"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Two Compression Methods</a:t>
            </a:r>
            <a:endParaRPr lang="en-US" sz="1083" dirty="0">
              <a:solidFill>
                <a:prstClr val="black"/>
              </a:solidFill>
              <a:latin typeface="Calibri" panose="020F0502020204030204"/>
            </a:endParaRPr>
          </a:p>
        </p:txBody>
      </p:sp>
      <p:sp>
        <p:nvSpPr>
          <p:cNvPr id="16" name="Text 10"/>
          <p:cNvSpPr/>
          <p:nvPr/>
        </p:nvSpPr>
        <p:spPr>
          <a:xfrm>
            <a:off x="330696" y="8607723"/>
            <a:ext cx="1509911"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Product Quantization (PQ)</a:t>
            </a:r>
            <a:endParaRPr lang="en-US" sz="917" dirty="0">
              <a:solidFill>
                <a:prstClr val="black"/>
              </a:solidFill>
              <a:latin typeface="Calibri" panose="020F0502020204030204"/>
            </a:endParaRPr>
          </a:p>
        </p:txBody>
      </p:sp>
      <p:pic>
        <p:nvPicPr>
          <p:cNvPr id="17" name="Image 4" descr="preencoded.png"/>
          <p:cNvPicPr>
            <a:picLocks noChangeAspect="1"/>
          </p:cNvPicPr>
          <p:nvPr/>
        </p:nvPicPr>
        <p:blipFill>
          <a:blip r:embed="rId10"/>
          <a:stretch>
            <a:fillRect/>
          </a:stretch>
        </p:blipFill>
        <p:spPr>
          <a:xfrm>
            <a:off x="330696" y="8861623"/>
            <a:ext cx="5650012" cy="3822303"/>
          </a:xfrm>
          <a:prstGeom prst="rect">
            <a:avLst/>
          </a:prstGeom>
        </p:spPr>
      </p:pic>
      <p:sp>
        <p:nvSpPr>
          <p:cNvPr id="18" name="Text 11"/>
          <p:cNvSpPr/>
          <p:nvPr/>
        </p:nvSpPr>
        <p:spPr>
          <a:xfrm>
            <a:off x="2627902" y="10122453"/>
            <a:ext cx="1028805" cy="1176225"/>
          </a:xfrm>
          <a:prstGeom prst="rect">
            <a:avLst/>
          </a:prstGeom>
          <a:noFill/>
          <a:ln/>
        </p:spPr>
        <p:txBody>
          <a:bodyPr wrap="square" lIns="0" tIns="0" rIns="0" bIns="0" rtlCol="0" anchor="t"/>
          <a:lstStyle/>
          <a:p>
            <a:pPr algn="ctr" defTabSz="761970">
              <a:lnSpc>
                <a:spcPts val="1375"/>
              </a:lnSpc>
            </a:pPr>
            <a:r>
              <a:rPr lang="en-US" sz="1125" b="1" dirty="0">
                <a:solidFill>
                  <a:srgbClr val="FFFFFF"/>
                </a:solidFill>
                <a:latin typeface="Inter Bold" pitchFamily="34" charset="0"/>
                <a:ea typeface="Inter Bold" pitchFamily="34" charset="-122"/>
                <a:cs typeface="Inter Bold" pitchFamily="34" charset="-120"/>
              </a:rPr>
              <a:t>Product Quantization Compression</a:t>
            </a:r>
            <a:endParaRPr lang="en-US" sz="1125" dirty="0">
              <a:solidFill>
                <a:prstClr val="black"/>
              </a:solidFill>
              <a:latin typeface="Calibri" panose="020F0502020204030204"/>
            </a:endParaRPr>
          </a:p>
        </p:txBody>
      </p:sp>
      <p:sp>
        <p:nvSpPr>
          <p:cNvPr id="19" name="Text 12"/>
          <p:cNvSpPr/>
          <p:nvPr/>
        </p:nvSpPr>
        <p:spPr>
          <a:xfrm>
            <a:off x="4165490" y="11445445"/>
            <a:ext cx="1530531" cy="470490"/>
          </a:xfrm>
          <a:prstGeom prst="rect">
            <a:avLst/>
          </a:prstGeom>
          <a:noFill/>
          <a:ln/>
        </p:spPr>
        <p:txBody>
          <a:bodyPr wrap="squar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Split into 8 chunks</a:t>
            </a:r>
            <a:endParaRPr lang="en-US" sz="1125" dirty="0">
              <a:solidFill>
                <a:prstClr val="black"/>
              </a:solidFill>
              <a:latin typeface="Calibri" panose="020F0502020204030204"/>
            </a:endParaRPr>
          </a:p>
        </p:txBody>
      </p:sp>
      <p:sp>
        <p:nvSpPr>
          <p:cNvPr id="20" name="Text 13"/>
          <p:cNvSpPr/>
          <p:nvPr/>
        </p:nvSpPr>
        <p:spPr>
          <a:xfrm>
            <a:off x="4165490" y="11982849"/>
            <a:ext cx="1530531" cy="376392"/>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Eight 16-D sub-vectors</a:t>
            </a:r>
            <a:endParaRPr lang="en-US" sz="875" dirty="0">
              <a:solidFill>
                <a:prstClr val="black"/>
              </a:solidFill>
              <a:latin typeface="Calibri" panose="020F0502020204030204"/>
            </a:endParaRPr>
          </a:p>
        </p:txBody>
      </p:sp>
      <p:sp>
        <p:nvSpPr>
          <p:cNvPr id="21" name="Text 14"/>
          <p:cNvSpPr/>
          <p:nvPr/>
        </p:nvSpPr>
        <p:spPr>
          <a:xfrm>
            <a:off x="578657" y="11445445"/>
            <a:ext cx="1530530" cy="470490"/>
          </a:xfrm>
          <a:prstGeom prst="rect">
            <a:avLst/>
          </a:prstGeom>
          <a:noFill/>
          <a:ln/>
        </p:spPr>
        <p:txBody>
          <a:bodyPr wrap="squar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Map to centroids</a:t>
            </a:r>
            <a:endParaRPr lang="en-US" sz="1125" dirty="0">
              <a:solidFill>
                <a:prstClr val="black"/>
              </a:solidFill>
              <a:latin typeface="Calibri" panose="020F0502020204030204"/>
            </a:endParaRPr>
          </a:p>
        </p:txBody>
      </p:sp>
      <p:sp>
        <p:nvSpPr>
          <p:cNvPr id="22" name="Text 15"/>
          <p:cNvSpPr/>
          <p:nvPr/>
        </p:nvSpPr>
        <p:spPr>
          <a:xfrm>
            <a:off x="578657" y="11982849"/>
            <a:ext cx="1530530" cy="376392"/>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Each sub-vector → codebook entry</a:t>
            </a:r>
            <a:endParaRPr lang="en-US" sz="875" dirty="0">
              <a:solidFill>
                <a:prstClr val="black"/>
              </a:solidFill>
              <a:latin typeface="Calibri" panose="020F0502020204030204"/>
            </a:endParaRPr>
          </a:p>
        </p:txBody>
      </p:sp>
      <p:sp>
        <p:nvSpPr>
          <p:cNvPr id="23" name="Text 16"/>
          <p:cNvSpPr/>
          <p:nvPr/>
        </p:nvSpPr>
        <p:spPr>
          <a:xfrm>
            <a:off x="709479" y="9272826"/>
            <a:ext cx="1313583" cy="461080"/>
          </a:xfrm>
          <a:prstGeom prst="rect">
            <a:avLst/>
          </a:prstGeom>
          <a:noFill/>
          <a:ln/>
        </p:spPr>
        <p:txBody>
          <a:bodyPr wrap="squar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512 bytes → 8 bytes</a:t>
            </a:r>
            <a:endParaRPr lang="en-US" sz="1125" dirty="0">
              <a:solidFill>
                <a:prstClr val="black"/>
              </a:solidFill>
              <a:latin typeface="Calibri" panose="020F0502020204030204"/>
            </a:endParaRPr>
          </a:p>
        </p:txBody>
      </p:sp>
      <p:sp>
        <p:nvSpPr>
          <p:cNvPr id="24" name="Text 17"/>
          <p:cNvSpPr/>
          <p:nvPr/>
        </p:nvSpPr>
        <p:spPr>
          <a:xfrm>
            <a:off x="829323" y="9810231"/>
            <a:ext cx="1029197" cy="175650"/>
          </a:xfrm>
          <a:prstGeom prst="rect">
            <a:avLst/>
          </a:prstGeom>
          <a:noFill/>
          <a:ln/>
        </p:spPr>
        <p:txBody>
          <a:bodyPr wrap="none" lIns="0" tIns="0" rIns="0" bIns="0" rtlCol="0" anchor="t"/>
          <a:lstStyle/>
          <a:p>
            <a:pPr algn="ctr" defTabSz="761970">
              <a:lnSpc>
                <a:spcPts val="1125"/>
              </a:lnSpc>
            </a:pPr>
            <a:r>
              <a:rPr lang="en-US" sz="875" b="1" dirty="0">
                <a:solidFill>
                  <a:srgbClr val="272525"/>
                </a:solidFill>
                <a:latin typeface="Inter Bold" pitchFamily="34" charset="0"/>
                <a:ea typeface="Inter Bold" pitchFamily="34" charset="-122"/>
                <a:cs typeface="Inter Bold" pitchFamily="34" charset="-120"/>
              </a:rPr>
              <a:t>64x reduction</a:t>
            </a:r>
            <a:endParaRPr lang="en-US" sz="875" dirty="0">
              <a:solidFill>
                <a:prstClr val="black"/>
              </a:solidFill>
              <a:latin typeface="Calibri" panose="020F0502020204030204"/>
            </a:endParaRPr>
          </a:p>
        </p:txBody>
      </p:sp>
      <p:sp>
        <p:nvSpPr>
          <p:cNvPr id="25" name="Text 18"/>
          <p:cNvSpPr/>
          <p:nvPr/>
        </p:nvSpPr>
        <p:spPr>
          <a:xfrm>
            <a:off x="4175292" y="9178729"/>
            <a:ext cx="1530530" cy="470490"/>
          </a:xfrm>
          <a:prstGeom prst="rect">
            <a:avLst/>
          </a:prstGeom>
          <a:noFill/>
          <a:ln/>
        </p:spPr>
        <p:txBody>
          <a:bodyPr wrap="squar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128-D vector bar</a:t>
            </a:r>
            <a:endParaRPr lang="en-US" sz="1125" dirty="0">
              <a:solidFill>
                <a:prstClr val="black"/>
              </a:solidFill>
              <a:latin typeface="Calibri" panose="020F0502020204030204"/>
            </a:endParaRPr>
          </a:p>
        </p:txBody>
      </p:sp>
      <p:sp>
        <p:nvSpPr>
          <p:cNvPr id="26" name="Text 19"/>
          <p:cNvSpPr/>
          <p:nvPr/>
        </p:nvSpPr>
        <p:spPr>
          <a:xfrm>
            <a:off x="4175292" y="9716133"/>
            <a:ext cx="1530530" cy="376393"/>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Original high-dim representation</a:t>
            </a:r>
            <a:endParaRPr lang="en-US" sz="875" dirty="0">
              <a:solidFill>
                <a:prstClr val="black"/>
              </a:solidFill>
              <a:latin typeface="Calibri" panose="020F0502020204030204"/>
            </a:endParaRPr>
          </a:p>
        </p:txBody>
      </p:sp>
      <p:sp>
        <p:nvSpPr>
          <p:cNvPr id="27" name="Text 20"/>
          <p:cNvSpPr/>
          <p:nvPr/>
        </p:nvSpPr>
        <p:spPr>
          <a:xfrm>
            <a:off x="330696" y="12790190"/>
            <a:ext cx="5650012"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Used by: Facebook FAISS, Milvus</a:t>
            </a:r>
            <a:endParaRPr lang="en-US" sz="708" dirty="0">
              <a:solidFill>
                <a:prstClr val="black"/>
              </a:solidFill>
              <a:latin typeface="Calibri" panose="020F0502020204030204"/>
            </a:endParaRPr>
          </a:p>
        </p:txBody>
      </p:sp>
      <p:sp>
        <p:nvSpPr>
          <p:cNvPr id="28" name="Text 21"/>
          <p:cNvSpPr/>
          <p:nvPr/>
        </p:nvSpPr>
        <p:spPr>
          <a:xfrm>
            <a:off x="6217643" y="8607723"/>
            <a:ext cx="141892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Scalar Quantization (SQ)</a:t>
            </a:r>
            <a:endParaRPr lang="en-US" sz="917" dirty="0">
              <a:solidFill>
                <a:prstClr val="black"/>
              </a:solidFill>
              <a:latin typeface="Calibri" panose="020F0502020204030204"/>
            </a:endParaRPr>
          </a:p>
        </p:txBody>
      </p:sp>
      <p:pic>
        <p:nvPicPr>
          <p:cNvPr id="29" name="Image 5" descr="preencoded.png"/>
          <p:cNvPicPr>
            <a:picLocks noChangeAspect="1"/>
          </p:cNvPicPr>
          <p:nvPr/>
        </p:nvPicPr>
        <p:blipFill>
          <a:blip r:embed="rId11"/>
          <a:stretch>
            <a:fillRect/>
          </a:stretch>
        </p:blipFill>
        <p:spPr>
          <a:xfrm>
            <a:off x="6217642" y="8861623"/>
            <a:ext cx="5650012" cy="3893642"/>
          </a:xfrm>
          <a:prstGeom prst="rect">
            <a:avLst/>
          </a:prstGeom>
        </p:spPr>
      </p:pic>
      <p:sp>
        <p:nvSpPr>
          <p:cNvPr id="30" name="Text 22"/>
          <p:cNvSpPr/>
          <p:nvPr/>
        </p:nvSpPr>
        <p:spPr>
          <a:xfrm>
            <a:off x="6359150" y="11284386"/>
            <a:ext cx="1543995" cy="205668"/>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Floats</a:t>
            </a:r>
            <a:endParaRPr lang="en-US" sz="1125" dirty="0">
              <a:solidFill>
                <a:prstClr val="black"/>
              </a:solidFill>
              <a:latin typeface="Calibri" panose="020F0502020204030204"/>
            </a:endParaRPr>
          </a:p>
        </p:txBody>
      </p:sp>
      <p:pic>
        <p:nvPicPr>
          <p:cNvPr id="31"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8544" y="10292494"/>
            <a:ext cx="365632" cy="365633"/>
          </a:xfrm>
          <a:prstGeom prst="rect">
            <a:avLst/>
          </a:prstGeom>
        </p:spPr>
      </p:pic>
      <p:sp>
        <p:nvSpPr>
          <p:cNvPr id="32" name="Text 23"/>
          <p:cNvSpPr/>
          <p:nvPr/>
        </p:nvSpPr>
        <p:spPr>
          <a:xfrm>
            <a:off x="7674855" y="9649325"/>
            <a:ext cx="1594156" cy="205668"/>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Quantize</a:t>
            </a:r>
            <a:endParaRPr lang="en-US" sz="1125" dirty="0">
              <a:solidFill>
                <a:prstClr val="black"/>
              </a:solidFill>
              <a:latin typeface="Calibri" panose="020F0502020204030204"/>
            </a:endParaRPr>
          </a:p>
        </p:txBody>
      </p:sp>
      <p:pic>
        <p:nvPicPr>
          <p:cNvPr id="33" name="Image 7"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74285" y="10515416"/>
            <a:ext cx="365632" cy="365633"/>
          </a:xfrm>
          <a:prstGeom prst="rect">
            <a:avLst/>
          </a:prstGeom>
        </p:spPr>
      </p:pic>
      <p:sp>
        <p:nvSpPr>
          <p:cNvPr id="34" name="Text 24"/>
          <p:cNvSpPr/>
          <p:nvPr/>
        </p:nvSpPr>
        <p:spPr>
          <a:xfrm>
            <a:off x="8745014" y="11763249"/>
            <a:ext cx="1543996" cy="205668"/>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Ints</a:t>
            </a:r>
            <a:endParaRPr lang="en-US" sz="1125" dirty="0">
              <a:solidFill>
                <a:prstClr val="black"/>
              </a:solidFill>
              <a:latin typeface="Calibri" panose="020F0502020204030204"/>
            </a:endParaRPr>
          </a:p>
        </p:txBody>
      </p:sp>
      <p:pic>
        <p:nvPicPr>
          <p:cNvPr id="35" name="Image 8"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30139" y="10738337"/>
            <a:ext cx="365632" cy="365633"/>
          </a:xfrm>
          <a:prstGeom prst="rect">
            <a:avLst/>
          </a:prstGeom>
        </p:spPr>
      </p:pic>
      <p:sp>
        <p:nvSpPr>
          <p:cNvPr id="36" name="Text 25"/>
          <p:cNvSpPr/>
          <p:nvPr/>
        </p:nvSpPr>
        <p:spPr>
          <a:xfrm>
            <a:off x="10115563" y="10079743"/>
            <a:ext cx="1543996" cy="205668"/>
          </a:xfrm>
          <a:prstGeom prst="rect">
            <a:avLst/>
          </a:prstGeom>
          <a:noFill/>
          <a:ln/>
        </p:spPr>
        <p:txBody>
          <a:bodyPr wrap="none" lIns="0" tIns="0" rIns="0" bIns="0" rtlCol="0" anchor="t"/>
          <a:lstStyle/>
          <a:p>
            <a:pPr algn="ctr" defTabSz="761970">
              <a:lnSpc>
                <a:spcPts val="1375"/>
              </a:lnSpc>
            </a:pPr>
            <a:r>
              <a:rPr lang="en-US" sz="1125" b="1" dirty="0">
                <a:solidFill>
                  <a:srgbClr val="272525"/>
                </a:solidFill>
                <a:latin typeface="Inter Bold" pitchFamily="34" charset="0"/>
                <a:ea typeface="Inter Bold" pitchFamily="34" charset="-122"/>
                <a:cs typeface="Inter Bold" pitchFamily="34" charset="-120"/>
              </a:rPr>
              <a:t>Faster but blurrier</a:t>
            </a:r>
            <a:endParaRPr lang="en-US" sz="1125" dirty="0">
              <a:solidFill>
                <a:prstClr val="black"/>
              </a:solidFill>
              <a:latin typeface="Calibri" panose="020F0502020204030204"/>
            </a:endParaRPr>
          </a:p>
        </p:txBody>
      </p:sp>
      <p:pic>
        <p:nvPicPr>
          <p:cNvPr id="37" name="Image 9"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60262" y="10977713"/>
            <a:ext cx="365632" cy="365632"/>
          </a:xfrm>
          <a:prstGeom prst="rect">
            <a:avLst/>
          </a:prstGeom>
        </p:spPr>
      </p:pic>
      <p:sp>
        <p:nvSpPr>
          <p:cNvPr id="38" name="Text 26"/>
          <p:cNvSpPr/>
          <p:nvPr/>
        </p:nvSpPr>
        <p:spPr>
          <a:xfrm>
            <a:off x="6217642" y="12861528"/>
            <a:ext cx="5650012"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Simpler but less precise</a:t>
            </a:r>
            <a:endParaRPr lang="en-US" sz="708" dirty="0">
              <a:solidFill>
                <a:prstClr val="black"/>
              </a:solidFill>
              <a:latin typeface="Calibri" panose="020F0502020204030204"/>
            </a:endParaRPr>
          </a:p>
        </p:txBody>
      </p:sp>
      <p:sp>
        <p:nvSpPr>
          <p:cNvPr id="39" name="Text 27"/>
          <p:cNvSpPr/>
          <p:nvPr/>
        </p:nvSpPr>
        <p:spPr>
          <a:xfrm>
            <a:off x="6217642" y="13097768"/>
            <a:ext cx="5650012" cy="151209"/>
          </a:xfrm>
          <a:prstGeom prst="rect">
            <a:avLst/>
          </a:prstGeom>
          <a:noFill/>
          <a:ln/>
        </p:spPr>
        <p:txBody>
          <a:bodyPr wrap="none" lIns="0" tIns="0" rIns="0" bIns="0" rtlCol="0" anchor="t"/>
          <a:lstStyle/>
          <a:p>
            <a:pPr defTabSz="761970">
              <a:lnSpc>
                <a:spcPts val="1167"/>
              </a:lnSpc>
            </a:pPr>
            <a:r>
              <a:rPr lang="en-US" sz="708" b="1" dirty="0">
                <a:solidFill>
                  <a:srgbClr val="272525"/>
                </a:solidFill>
                <a:latin typeface="Inter" pitchFamily="34" charset="0"/>
                <a:ea typeface="Inter" pitchFamily="34" charset="-122"/>
                <a:cs typeface="Inter" pitchFamily="34" charset="-120"/>
              </a:rPr>
              <a:t>Faster but blurrier</a:t>
            </a:r>
            <a:endParaRPr lang="en-US" sz="708" dirty="0">
              <a:solidFill>
                <a:prstClr val="black"/>
              </a:solidFill>
              <a:latin typeface="Calibri" panose="020F0502020204030204"/>
            </a:endParaRPr>
          </a:p>
        </p:txBody>
      </p:sp>
      <p:sp>
        <p:nvSpPr>
          <p:cNvPr id="40" name="Text 28"/>
          <p:cNvSpPr/>
          <p:nvPr/>
        </p:nvSpPr>
        <p:spPr>
          <a:xfrm>
            <a:off x="330696" y="13475693"/>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The Trade-off</a:t>
            </a:r>
            <a:endParaRPr lang="en-US" sz="1083" dirty="0">
              <a:solidFill>
                <a:prstClr val="black"/>
              </a:solidFill>
              <a:latin typeface="Calibri" panose="020F0502020204030204"/>
            </a:endParaRPr>
          </a:p>
        </p:txBody>
      </p:sp>
      <p:pic>
        <p:nvPicPr>
          <p:cNvPr id="41" name="Image 10" descr="preencoded.png"/>
          <p:cNvPicPr>
            <a:picLocks noChangeAspect="1"/>
          </p:cNvPicPr>
          <p:nvPr/>
        </p:nvPicPr>
        <p:blipFill>
          <a:blip r:embed="rId20"/>
          <a:stretch>
            <a:fillRect/>
          </a:stretch>
        </p:blipFill>
        <p:spPr>
          <a:xfrm>
            <a:off x="330696" y="13794582"/>
            <a:ext cx="11530608" cy="5048151"/>
          </a:xfrm>
          <a:prstGeom prst="rect">
            <a:avLst/>
          </a:prstGeom>
        </p:spPr>
      </p:pic>
      <p:sp>
        <p:nvSpPr>
          <p:cNvPr id="42" name="Text 29"/>
          <p:cNvSpPr/>
          <p:nvPr/>
        </p:nvSpPr>
        <p:spPr>
          <a:xfrm>
            <a:off x="4201428" y="16194145"/>
            <a:ext cx="1352343" cy="628672"/>
          </a:xfrm>
          <a:prstGeom prst="rect">
            <a:avLst/>
          </a:prstGeom>
          <a:noFill/>
          <a:ln/>
        </p:spPr>
        <p:txBody>
          <a:bodyPr wrap="square" lIns="0" tIns="0" rIns="0" bIns="0" rtlCol="0" anchor="t"/>
          <a:lstStyle/>
          <a:p>
            <a:pPr algn="ctr" defTabSz="761970">
              <a:lnSpc>
                <a:spcPts val="1375"/>
              </a:lnSpc>
            </a:pPr>
            <a:r>
              <a:rPr lang="en-US" sz="1125" b="1" dirty="0">
                <a:solidFill>
                  <a:srgbClr val="FFFFFF"/>
                </a:solidFill>
                <a:latin typeface="Inter Bold" pitchFamily="34" charset="0"/>
                <a:ea typeface="Inter Bold" pitchFamily="34" charset="-122"/>
                <a:cs typeface="Inter Bold" pitchFamily="34" charset="-120"/>
              </a:rPr>
              <a:t>Strong stations</a:t>
            </a:r>
            <a:endParaRPr lang="en-US" sz="1125" dirty="0">
              <a:solidFill>
                <a:prstClr val="black"/>
              </a:solidFill>
              <a:latin typeface="Calibri" panose="020F0502020204030204"/>
            </a:endParaRPr>
          </a:p>
        </p:txBody>
      </p:sp>
      <p:sp>
        <p:nvSpPr>
          <p:cNvPr id="43" name="Text 30"/>
          <p:cNvSpPr/>
          <p:nvPr/>
        </p:nvSpPr>
        <p:spPr>
          <a:xfrm>
            <a:off x="6760820" y="16194145"/>
            <a:ext cx="1352343" cy="628672"/>
          </a:xfrm>
          <a:prstGeom prst="rect">
            <a:avLst/>
          </a:prstGeom>
          <a:noFill/>
          <a:ln/>
        </p:spPr>
        <p:txBody>
          <a:bodyPr wrap="square" lIns="0" tIns="0" rIns="0" bIns="0" rtlCol="0" anchor="t"/>
          <a:lstStyle/>
          <a:p>
            <a:pPr algn="ctr" defTabSz="761970">
              <a:lnSpc>
                <a:spcPts val="1375"/>
              </a:lnSpc>
            </a:pPr>
            <a:r>
              <a:rPr lang="en-US" sz="1125" b="1" dirty="0">
                <a:solidFill>
                  <a:srgbClr val="FFFFFF"/>
                </a:solidFill>
                <a:latin typeface="Inter Bold" pitchFamily="34" charset="0"/>
                <a:ea typeface="Inter Bold" pitchFamily="34" charset="-122"/>
                <a:cs typeface="Inter Bold" pitchFamily="34" charset="-120"/>
              </a:rPr>
              <a:t>Weak stations</a:t>
            </a:r>
            <a:endParaRPr lang="en-US" sz="1125" dirty="0">
              <a:solidFill>
                <a:prstClr val="black"/>
              </a:solidFill>
              <a:latin typeface="Calibri" panose="020F0502020204030204"/>
            </a:endParaRPr>
          </a:p>
        </p:txBody>
      </p:sp>
      <p:sp>
        <p:nvSpPr>
          <p:cNvPr id="44" name="Text 31"/>
          <p:cNvSpPr/>
          <p:nvPr/>
        </p:nvSpPr>
        <p:spPr>
          <a:xfrm>
            <a:off x="9119213" y="17869381"/>
            <a:ext cx="2458806" cy="251468"/>
          </a:xfrm>
          <a:prstGeom prst="rect">
            <a:avLst/>
          </a:prstGeom>
          <a:noFill/>
          <a:ln/>
        </p:spPr>
        <p:txBody>
          <a:bodyPr wrap="non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Long tail ✕</a:t>
            </a:r>
            <a:endParaRPr lang="en-US" sz="875" dirty="0">
              <a:solidFill>
                <a:prstClr val="black"/>
              </a:solidFill>
              <a:latin typeface="Calibri" panose="020F0502020204030204"/>
            </a:endParaRPr>
          </a:p>
        </p:txBody>
      </p:sp>
      <p:pic>
        <p:nvPicPr>
          <p:cNvPr id="45" name="Image 11"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51248" y="17840567"/>
            <a:ext cx="309622" cy="309620"/>
          </a:xfrm>
          <a:prstGeom prst="rect">
            <a:avLst/>
          </a:prstGeom>
        </p:spPr>
      </p:pic>
      <p:sp>
        <p:nvSpPr>
          <p:cNvPr id="46" name="Text 32"/>
          <p:cNvSpPr/>
          <p:nvPr/>
        </p:nvSpPr>
        <p:spPr>
          <a:xfrm>
            <a:off x="9074507" y="14868520"/>
            <a:ext cx="2514687" cy="251468"/>
          </a:xfrm>
          <a:prstGeom prst="rect">
            <a:avLst/>
          </a:prstGeom>
          <a:noFill/>
          <a:ln/>
        </p:spPr>
        <p:txBody>
          <a:bodyPr wrap="non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Faint signal</a:t>
            </a:r>
            <a:endParaRPr lang="en-US" sz="875" dirty="0">
              <a:solidFill>
                <a:prstClr val="black"/>
              </a:solidFill>
              <a:latin typeface="Calibri" panose="020F0502020204030204"/>
            </a:endParaRPr>
          </a:p>
        </p:txBody>
      </p:sp>
      <p:pic>
        <p:nvPicPr>
          <p:cNvPr id="47" name="Image 12"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58409" y="14815083"/>
            <a:ext cx="313463" cy="313463"/>
          </a:xfrm>
          <a:prstGeom prst="rect">
            <a:avLst/>
          </a:prstGeom>
        </p:spPr>
      </p:pic>
      <p:sp>
        <p:nvSpPr>
          <p:cNvPr id="48" name="Text 33"/>
          <p:cNvSpPr/>
          <p:nvPr/>
        </p:nvSpPr>
        <p:spPr>
          <a:xfrm>
            <a:off x="759275" y="17847028"/>
            <a:ext cx="2447629" cy="251468"/>
          </a:xfrm>
          <a:prstGeom prst="rect">
            <a:avLst/>
          </a:prstGeom>
          <a:noFill/>
          <a:ln/>
        </p:spPr>
        <p:txBody>
          <a:bodyPr wrap="non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Top matches ✓</a:t>
            </a:r>
            <a:endParaRPr lang="en-US" sz="875" dirty="0">
              <a:solidFill>
                <a:prstClr val="black"/>
              </a:solidFill>
              <a:latin typeface="Calibri" panose="020F0502020204030204"/>
            </a:endParaRPr>
          </a:p>
        </p:txBody>
      </p:sp>
      <p:pic>
        <p:nvPicPr>
          <p:cNvPr id="49" name="Image 13"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39227" y="17862395"/>
            <a:ext cx="309621" cy="309622"/>
          </a:xfrm>
          <a:prstGeom prst="rect">
            <a:avLst/>
          </a:prstGeom>
        </p:spPr>
      </p:pic>
      <p:sp>
        <p:nvSpPr>
          <p:cNvPr id="50" name="Text 34"/>
          <p:cNvSpPr/>
          <p:nvPr/>
        </p:nvSpPr>
        <p:spPr>
          <a:xfrm>
            <a:off x="703393" y="14868520"/>
            <a:ext cx="2514688" cy="251468"/>
          </a:xfrm>
          <a:prstGeom prst="rect">
            <a:avLst/>
          </a:prstGeom>
          <a:noFill/>
          <a:ln/>
        </p:spPr>
        <p:txBody>
          <a:bodyPr wrap="non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Clear signal</a:t>
            </a:r>
            <a:endParaRPr lang="en-US" sz="875" dirty="0">
              <a:solidFill>
                <a:prstClr val="black"/>
              </a:solidFill>
              <a:latin typeface="Calibri" panose="020F0502020204030204"/>
            </a:endParaRPr>
          </a:p>
        </p:txBody>
      </p:sp>
      <p:pic>
        <p:nvPicPr>
          <p:cNvPr id="51" name="Image 14"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500983" y="14817004"/>
            <a:ext cx="309621" cy="309622"/>
          </a:xfrm>
          <a:prstGeom prst="rect">
            <a:avLst/>
          </a:prstGeom>
        </p:spPr>
      </p:pic>
      <p:sp>
        <p:nvSpPr>
          <p:cNvPr id="52" name="Text 35"/>
          <p:cNvSpPr/>
          <p:nvPr/>
        </p:nvSpPr>
        <p:spPr>
          <a:xfrm>
            <a:off x="330696" y="18948995"/>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Impact: Bad for recommendations, harms ranking</a:t>
            </a:r>
            <a:endParaRPr lang="en-US" sz="708" dirty="0">
              <a:solidFill>
                <a:prstClr val="black"/>
              </a:solidFill>
              <a:latin typeface="Calibri" panose="020F0502020204030204"/>
            </a:endParaRPr>
          </a:p>
        </p:txBody>
      </p:sp>
      <p:sp>
        <p:nvSpPr>
          <p:cNvPr id="53" name="Text 36"/>
          <p:cNvSpPr/>
          <p:nvPr/>
        </p:nvSpPr>
        <p:spPr>
          <a:xfrm>
            <a:off x="330696" y="19241889"/>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Key Takeaways</a:t>
            </a:r>
            <a:endParaRPr lang="en-US" sz="1083" dirty="0">
              <a:solidFill>
                <a:prstClr val="black"/>
              </a:solidFill>
              <a:latin typeface="Calibri" panose="020F0502020204030204"/>
            </a:endParaRPr>
          </a:p>
        </p:txBody>
      </p:sp>
      <p:sp>
        <p:nvSpPr>
          <p:cNvPr id="54" name="Text 37"/>
          <p:cNvSpPr/>
          <p:nvPr/>
        </p:nvSpPr>
        <p:spPr>
          <a:xfrm>
            <a:off x="330696" y="19560778"/>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Vector compression = fast, scalable search</a:t>
            </a:r>
            <a:endParaRPr lang="en-US" sz="708" dirty="0">
              <a:solidFill>
                <a:prstClr val="black"/>
              </a:solidFill>
              <a:latin typeface="Calibri" panose="020F0502020204030204"/>
            </a:endParaRPr>
          </a:p>
        </p:txBody>
      </p:sp>
      <p:sp>
        <p:nvSpPr>
          <p:cNvPr id="55" name="Text 38"/>
          <p:cNvSpPr/>
          <p:nvPr/>
        </p:nvSpPr>
        <p:spPr>
          <a:xfrm>
            <a:off x="330696" y="19745028"/>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PQ: Most powerful (sub-vector + codebook)</a:t>
            </a:r>
            <a:endParaRPr lang="en-US" sz="708" dirty="0">
              <a:solidFill>
                <a:prstClr val="black"/>
              </a:solidFill>
              <a:latin typeface="Calibri" panose="020F0502020204030204"/>
            </a:endParaRPr>
          </a:p>
        </p:txBody>
      </p:sp>
      <p:sp>
        <p:nvSpPr>
          <p:cNvPr id="56" name="Text 39"/>
          <p:cNvSpPr/>
          <p:nvPr/>
        </p:nvSpPr>
        <p:spPr>
          <a:xfrm>
            <a:off x="330696" y="19929277"/>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SQ: Simpler per-float quantization</a:t>
            </a:r>
            <a:endParaRPr lang="en-US" sz="708" dirty="0">
              <a:solidFill>
                <a:prstClr val="black"/>
              </a:solidFill>
              <a:latin typeface="Calibri" panose="020F0502020204030204"/>
            </a:endParaRPr>
          </a:p>
        </p:txBody>
      </p:sp>
      <p:sp>
        <p:nvSpPr>
          <p:cNvPr id="57" name="Text 40"/>
          <p:cNvSpPr/>
          <p:nvPr/>
        </p:nvSpPr>
        <p:spPr>
          <a:xfrm>
            <a:off x="330696" y="20113526"/>
            <a:ext cx="11530608"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Always balance: size vs recall vs latency</a:t>
            </a:r>
            <a:endParaRPr lang="en-US" sz="708"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3733106"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How Spotify Uses Vector Search</a:t>
            </a:r>
            <a:endParaRPr lang="en-US" sz="1833" dirty="0">
              <a:solidFill>
                <a:prstClr val="black"/>
              </a:solidFill>
              <a:latin typeface="Calibri" panose="020F0502020204030204"/>
            </a:endParaRPr>
          </a:p>
        </p:txBody>
      </p:sp>
      <p:sp>
        <p:nvSpPr>
          <p:cNvPr id="3" name="Text 1"/>
          <p:cNvSpPr/>
          <p:nvPr/>
        </p:nvSpPr>
        <p:spPr>
          <a:xfrm>
            <a:off x="330696" y="592932"/>
            <a:ext cx="2694087"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How Discover Weekly Is Born</a:t>
            </a:r>
            <a:endParaRPr lang="en-US" sz="1458" dirty="0">
              <a:solidFill>
                <a:prstClr val="black"/>
              </a:solidFill>
              <a:latin typeface="Calibri" panose="020F0502020204030204"/>
            </a:endParaRPr>
          </a:p>
        </p:txBody>
      </p:sp>
      <p:pic>
        <p:nvPicPr>
          <p:cNvPr id="4" name="Image 0" descr="preencoded.png"/>
          <p:cNvPicPr>
            <a:picLocks noChangeAspect="1"/>
          </p:cNvPicPr>
          <p:nvPr/>
        </p:nvPicPr>
        <p:blipFill>
          <a:blip r:embed="rId3"/>
          <a:stretch>
            <a:fillRect/>
          </a:stretch>
        </p:blipFill>
        <p:spPr>
          <a:xfrm>
            <a:off x="330696" y="1077120"/>
            <a:ext cx="472480" cy="582216"/>
          </a:xfrm>
          <a:prstGeom prst="rect">
            <a:avLst/>
          </a:prstGeom>
        </p:spPr>
      </p:pic>
      <p:sp>
        <p:nvSpPr>
          <p:cNvPr id="5" name="Text 2"/>
          <p:cNvSpPr/>
          <p:nvPr/>
        </p:nvSpPr>
        <p:spPr>
          <a:xfrm>
            <a:off x="897632" y="1171575"/>
            <a:ext cx="1276152"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Your Listening History</a:t>
            </a:r>
            <a:endParaRPr lang="en-US" sz="917" dirty="0">
              <a:solidFill>
                <a:prstClr val="black"/>
              </a:solidFill>
              <a:latin typeface="Calibri" panose="020F0502020204030204"/>
            </a:endParaRPr>
          </a:p>
        </p:txBody>
      </p:sp>
      <p:sp>
        <p:nvSpPr>
          <p:cNvPr id="6" name="Text 3"/>
          <p:cNvSpPr/>
          <p:nvPr/>
        </p:nvSpPr>
        <p:spPr>
          <a:xfrm>
            <a:off x="897632" y="1413670"/>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Rock, Indie, Synth</a:t>
            </a:r>
            <a:endParaRPr lang="en-US" sz="708" dirty="0">
              <a:solidFill>
                <a:prstClr val="black"/>
              </a:solidFill>
              <a:latin typeface="Calibri" panose="020F0502020204030204"/>
            </a:endParaRPr>
          </a:p>
        </p:txBody>
      </p:sp>
      <p:pic>
        <p:nvPicPr>
          <p:cNvPr id="7" name="Image 1" descr="preencoded.png"/>
          <p:cNvPicPr>
            <a:picLocks noChangeAspect="1"/>
          </p:cNvPicPr>
          <p:nvPr/>
        </p:nvPicPr>
        <p:blipFill>
          <a:blip r:embed="rId3"/>
          <a:stretch>
            <a:fillRect/>
          </a:stretch>
        </p:blipFill>
        <p:spPr>
          <a:xfrm>
            <a:off x="330696" y="1659335"/>
            <a:ext cx="472480" cy="582216"/>
          </a:xfrm>
          <a:prstGeom prst="rect">
            <a:avLst/>
          </a:prstGeom>
        </p:spPr>
      </p:pic>
      <p:sp>
        <p:nvSpPr>
          <p:cNvPr id="8" name="Text 4"/>
          <p:cNvSpPr/>
          <p:nvPr/>
        </p:nvSpPr>
        <p:spPr>
          <a:xfrm>
            <a:off x="897632" y="1753791"/>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Converted to Vector</a:t>
            </a:r>
            <a:endParaRPr lang="en-US" sz="917" dirty="0">
              <a:solidFill>
                <a:prstClr val="black"/>
              </a:solidFill>
              <a:latin typeface="Calibri" panose="020F0502020204030204"/>
            </a:endParaRPr>
          </a:p>
        </p:txBody>
      </p:sp>
      <p:sp>
        <p:nvSpPr>
          <p:cNvPr id="9" name="Text 5"/>
          <p:cNvSpPr/>
          <p:nvPr/>
        </p:nvSpPr>
        <p:spPr>
          <a:xfrm>
            <a:off x="897632" y="1995885"/>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User's taste profile</a:t>
            </a:r>
            <a:endParaRPr lang="en-US" sz="708" dirty="0">
              <a:solidFill>
                <a:prstClr val="black"/>
              </a:solidFill>
              <a:latin typeface="Calibri" panose="020F0502020204030204"/>
            </a:endParaRPr>
          </a:p>
        </p:txBody>
      </p:sp>
      <p:pic>
        <p:nvPicPr>
          <p:cNvPr id="10" name="Image 2" descr="preencoded.png"/>
          <p:cNvPicPr>
            <a:picLocks noChangeAspect="1"/>
          </p:cNvPicPr>
          <p:nvPr/>
        </p:nvPicPr>
        <p:blipFill>
          <a:blip r:embed="rId4"/>
          <a:stretch>
            <a:fillRect/>
          </a:stretch>
        </p:blipFill>
        <p:spPr>
          <a:xfrm>
            <a:off x="6217643" y="1077119"/>
            <a:ext cx="472480" cy="5771555"/>
          </a:xfrm>
          <a:prstGeom prst="rect">
            <a:avLst/>
          </a:prstGeom>
        </p:spPr>
      </p:pic>
      <p:sp>
        <p:nvSpPr>
          <p:cNvPr id="11" name="Text 6"/>
          <p:cNvSpPr/>
          <p:nvPr/>
        </p:nvSpPr>
        <p:spPr>
          <a:xfrm>
            <a:off x="6784579" y="1171575"/>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Cloud of Song Dots</a:t>
            </a:r>
            <a:endParaRPr lang="en-US" sz="917" dirty="0">
              <a:solidFill>
                <a:prstClr val="black"/>
              </a:solidFill>
              <a:latin typeface="Calibri" panose="020F0502020204030204"/>
            </a:endParaRPr>
          </a:p>
        </p:txBody>
      </p:sp>
      <p:sp>
        <p:nvSpPr>
          <p:cNvPr id="12" name="Text 7"/>
          <p:cNvSpPr/>
          <p:nvPr/>
        </p:nvSpPr>
        <p:spPr>
          <a:xfrm>
            <a:off x="6784579" y="1413670"/>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Millions of songs in vector space</a:t>
            </a:r>
            <a:endParaRPr lang="en-US" sz="708" dirty="0">
              <a:solidFill>
                <a:prstClr val="black"/>
              </a:solidFill>
              <a:latin typeface="Calibri" panose="020F0502020204030204"/>
            </a:endParaRPr>
          </a:p>
        </p:txBody>
      </p:sp>
      <p:pic>
        <p:nvPicPr>
          <p:cNvPr id="13" name="Image 3" descr="preencoded.png"/>
          <p:cNvPicPr>
            <a:picLocks noChangeAspect="1"/>
          </p:cNvPicPr>
          <p:nvPr/>
        </p:nvPicPr>
        <p:blipFill>
          <a:blip r:embed="rId5"/>
          <a:stretch>
            <a:fillRect/>
          </a:stretch>
        </p:blipFill>
        <p:spPr>
          <a:xfrm>
            <a:off x="6784579" y="1671142"/>
            <a:ext cx="5083076" cy="5083076"/>
          </a:xfrm>
          <a:prstGeom prst="rect">
            <a:avLst/>
          </a:prstGeom>
        </p:spPr>
      </p:pic>
      <p:pic>
        <p:nvPicPr>
          <p:cNvPr id="14" name="Image 4" descr="preencoded.png"/>
          <p:cNvPicPr>
            <a:picLocks noChangeAspect="1"/>
          </p:cNvPicPr>
          <p:nvPr/>
        </p:nvPicPr>
        <p:blipFill>
          <a:blip r:embed="rId3"/>
          <a:stretch>
            <a:fillRect/>
          </a:stretch>
        </p:blipFill>
        <p:spPr>
          <a:xfrm>
            <a:off x="6217643" y="6848674"/>
            <a:ext cx="472480" cy="582216"/>
          </a:xfrm>
          <a:prstGeom prst="rect">
            <a:avLst/>
          </a:prstGeom>
        </p:spPr>
      </p:pic>
      <p:sp>
        <p:nvSpPr>
          <p:cNvPr id="15" name="Text 8"/>
          <p:cNvSpPr/>
          <p:nvPr/>
        </p:nvSpPr>
        <p:spPr>
          <a:xfrm>
            <a:off x="6784579" y="6943130"/>
            <a:ext cx="1190724"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ANN Search Pipeline</a:t>
            </a:r>
            <a:endParaRPr lang="en-US" sz="917" dirty="0">
              <a:solidFill>
                <a:prstClr val="black"/>
              </a:solidFill>
              <a:latin typeface="Calibri" panose="020F0502020204030204"/>
            </a:endParaRPr>
          </a:p>
        </p:txBody>
      </p:sp>
      <p:sp>
        <p:nvSpPr>
          <p:cNvPr id="16" name="Text 9"/>
          <p:cNvSpPr/>
          <p:nvPr/>
        </p:nvSpPr>
        <p:spPr>
          <a:xfrm>
            <a:off x="6784579" y="7185223"/>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User Vector → Song Vectors → ANN Search → Playlist</a:t>
            </a:r>
            <a:endParaRPr lang="en-US" sz="708" dirty="0">
              <a:solidFill>
                <a:prstClr val="black"/>
              </a:solidFill>
              <a:latin typeface="Calibri" panose="020F0502020204030204"/>
            </a:endParaRPr>
          </a:p>
        </p:txBody>
      </p:sp>
      <p:sp>
        <p:nvSpPr>
          <p:cNvPr id="17" name="Text 10"/>
          <p:cNvSpPr/>
          <p:nvPr/>
        </p:nvSpPr>
        <p:spPr>
          <a:xfrm>
            <a:off x="330696" y="7643416"/>
            <a:ext cx="11530608" cy="189012"/>
          </a:xfrm>
          <a:prstGeom prst="rect">
            <a:avLst/>
          </a:prstGeom>
          <a:noFill/>
          <a:ln/>
        </p:spPr>
        <p:txBody>
          <a:bodyPr wrap="none" lIns="0" tIns="0" rIns="0" bIns="0" rtlCol="0" anchor="t"/>
          <a:lstStyle/>
          <a:p>
            <a:pPr defTabSz="761970">
              <a:lnSpc>
                <a:spcPts val="1458"/>
              </a:lnSpc>
            </a:pPr>
            <a:r>
              <a:rPr lang="en-US" sz="917" dirty="0">
                <a:solidFill>
                  <a:srgbClr val="272525"/>
                </a:solidFill>
                <a:latin typeface="Inter" pitchFamily="34" charset="0"/>
                <a:ea typeface="Inter" pitchFamily="34" charset="-122"/>
                <a:cs typeface="Inter" pitchFamily="34" charset="-120"/>
              </a:rPr>
              <a:t>Find songs closest to your taste vector</a:t>
            </a:r>
            <a:endParaRPr lang="en-US" sz="917" dirty="0">
              <a:solidFill>
                <a:prstClr val="black"/>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4191198"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AML Parallel: Finding Criminal Twins</a:t>
            </a:r>
            <a:endParaRPr lang="en-US" sz="1833" dirty="0">
              <a:solidFill>
                <a:prstClr val="black"/>
              </a:solidFill>
              <a:latin typeface="Calibri" panose="020F0502020204030204"/>
            </a:endParaRPr>
          </a:p>
        </p:txBody>
      </p:sp>
      <p:sp>
        <p:nvSpPr>
          <p:cNvPr id="3" name="Text 1"/>
          <p:cNvSpPr/>
          <p:nvPr/>
        </p:nvSpPr>
        <p:spPr>
          <a:xfrm>
            <a:off x="330696" y="592932"/>
            <a:ext cx="3388519"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Spotify for Financial Crime Detection</a:t>
            </a:r>
            <a:endParaRPr lang="en-US" sz="1458" dirty="0">
              <a:solidFill>
                <a:prstClr val="black"/>
              </a:solidFill>
              <a:latin typeface="Calibri" panose="020F0502020204030204"/>
            </a:endParaRPr>
          </a:p>
        </p:txBody>
      </p:sp>
      <p:sp>
        <p:nvSpPr>
          <p:cNvPr id="4" name="Text 2"/>
          <p:cNvSpPr/>
          <p:nvPr/>
        </p:nvSpPr>
        <p:spPr>
          <a:xfrm>
            <a:off x="330696" y="1065312"/>
            <a:ext cx="118129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Similar Songs</a:t>
            </a:r>
            <a:endParaRPr lang="en-US" sz="917" dirty="0">
              <a:solidFill>
                <a:prstClr val="black"/>
              </a:solidFill>
              <a:latin typeface="Calibri" panose="020F0502020204030204"/>
            </a:endParaRPr>
          </a:p>
        </p:txBody>
      </p:sp>
      <p:sp>
        <p:nvSpPr>
          <p:cNvPr id="5" name="Text 3"/>
          <p:cNvSpPr/>
          <p:nvPr/>
        </p:nvSpPr>
        <p:spPr>
          <a:xfrm>
            <a:off x="330696" y="1307406"/>
            <a:ext cx="5650012" cy="302419"/>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In Spotify's approach, individual users like </a:t>
            </a:r>
            <a:r>
              <a:rPr lang="en-US" sz="708" dirty="0">
                <a:solidFill>
                  <a:srgbClr val="FF0000"/>
                </a:solidFill>
                <a:latin typeface="Inter" pitchFamily="34" charset="0"/>
                <a:ea typeface="Inter" pitchFamily="34" charset="-122"/>
                <a:cs typeface="Inter" pitchFamily="34" charset="-120"/>
              </a:rPr>
              <a:t>Rahul Mehta</a:t>
            </a:r>
            <a:r>
              <a:rPr lang="en-US" sz="708" dirty="0">
                <a:solidFill>
                  <a:srgbClr val="272525"/>
                </a:solidFill>
                <a:latin typeface="Inter" pitchFamily="34" charset="0"/>
                <a:ea typeface="Inter" pitchFamily="34" charset="-122"/>
                <a:cs typeface="Inter" pitchFamily="34" charset="-120"/>
              </a:rPr>
              <a:t> are mapped to a vector space based on their listening habits. Songs that are "near" this vector are recommended.</a:t>
            </a:r>
            <a:endParaRPr lang="en-US" sz="708"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330696" y="1716087"/>
            <a:ext cx="5650012" cy="5650012"/>
          </a:xfrm>
          <a:prstGeom prst="rect">
            <a:avLst/>
          </a:prstGeom>
        </p:spPr>
      </p:pic>
      <p:sp>
        <p:nvSpPr>
          <p:cNvPr id="7" name="Text 4"/>
          <p:cNvSpPr/>
          <p:nvPr/>
        </p:nvSpPr>
        <p:spPr>
          <a:xfrm>
            <a:off x="6217643" y="1065312"/>
            <a:ext cx="118129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Similar Criminals</a:t>
            </a:r>
            <a:endParaRPr lang="en-US" sz="917" dirty="0">
              <a:solidFill>
                <a:prstClr val="black"/>
              </a:solidFill>
              <a:latin typeface="Calibri" panose="020F0502020204030204"/>
            </a:endParaRPr>
          </a:p>
        </p:txBody>
      </p:sp>
      <p:sp>
        <p:nvSpPr>
          <p:cNvPr id="8" name="Text 5"/>
          <p:cNvSpPr/>
          <p:nvPr/>
        </p:nvSpPr>
        <p:spPr>
          <a:xfrm>
            <a:off x="6217642" y="1307406"/>
            <a:ext cx="5650012" cy="302419"/>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Similarly, in AML, customers are mapped into a behavioral vector space. High-risk individuals like </a:t>
            </a:r>
            <a:r>
              <a:rPr lang="en-US" sz="708" dirty="0">
                <a:solidFill>
                  <a:srgbClr val="FF0000"/>
                </a:solidFill>
                <a:latin typeface="Inter" pitchFamily="34" charset="0"/>
                <a:ea typeface="Inter" pitchFamily="34" charset="-122"/>
                <a:cs typeface="Inter" pitchFamily="34" charset="-120"/>
              </a:rPr>
              <a:t>Rahul Mehta</a:t>
            </a:r>
            <a:r>
              <a:rPr lang="en-US" sz="708" dirty="0">
                <a:solidFill>
                  <a:srgbClr val="272525"/>
                </a:solidFill>
                <a:latin typeface="Inter" pitchFamily="34" charset="0"/>
                <a:ea typeface="Inter" pitchFamily="34" charset="-122"/>
                <a:cs typeface="Inter" pitchFamily="34" charset="-120"/>
              </a:rPr>
              <a:t> become reference points to identify "criminal twins" – others with highly similar, potentially illicit, behaviors.</a:t>
            </a:r>
            <a:endParaRPr lang="en-US" sz="708" dirty="0">
              <a:solidFill>
                <a:prstClr val="black"/>
              </a:solidFill>
              <a:latin typeface="Calibri" panose="020F0502020204030204"/>
            </a:endParaRPr>
          </a:p>
        </p:txBody>
      </p:sp>
      <p:pic>
        <p:nvPicPr>
          <p:cNvPr id="9" name="Image 1" descr="preencoded.png"/>
          <p:cNvPicPr>
            <a:picLocks noChangeAspect="1"/>
          </p:cNvPicPr>
          <p:nvPr/>
        </p:nvPicPr>
        <p:blipFill>
          <a:blip r:embed="rId4"/>
          <a:stretch>
            <a:fillRect/>
          </a:stretch>
        </p:blipFill>
        <p:spPr>
          <a:xfrm>
            <a:off x="6217642" y="1716087"/>
            <a:ext cx="5650012" cy="5650012"/>
          </a:xfrm>
          <a:prstGeom prst="rect">
            <a:avLst/>
          </a:prstGeom>
        </p:spPr>
      </p:pic>
      <p:sp>
        <p:nvSpPr>
          <p:cNvPr id="10" name="Text 6"/>
          <p:cNvSpPr/>
          <p:nvPr/>
        </p:nvSpPr>
        <p:spPr>
          <a:xfrm>
            <a:off x="3537644" y="7614047"/>
            <a:ext cx="5116612" cy="407492"/>
          </a:xfrm>
          <a:prstGeom prst="rect">
            <a:avLst/>
          </a:prstGeom>
          <a:noFill/>
          <a:ln/>
        </p:spPr>
        <p:txBody>
          <a:bodyPr wrap="none" lIns="0" tIns="0" rIns="0" bIns="0" rtlCol="0" anchor="t"/>
          <a:lstStyle/>
          <a:p>
            <a:pPr algn="ctr" defTabSz="761970">
              <a:lnSpc>
                <a:spcPts val="3208"/>
              </a:lnSpc>
            </a:pPr>
            <a:r>
              <a:rPr lang="en-US" sz="2542" b="1" dirty="0">
                <a:solidFill>
                  <a:srgbClr val="000000"/>
                </a:solidFill>
                <a:latin typeface="Inter Bold" pitchFamily="34" charset="0"/>
                <a:ea typeface="Inter Bold" pitchFamily="34" charset="-122"/>
                <a:cs typeface="Inter Bold" pitchFamily="34" charset="-120"/>
              </a:rPr>
              <a:t>92% Behavioral Match Detected</a:t>
            </a:r>
            <a:endParaRPr lang="en-US" sz="2542" dirty="0">
              <a:solidFill>
                <a:prstClr val="black"/>
              </a:solidFill>
              <a:latin typeface="Calibri" panose="020F0502020204030204"/>
            </a:endParaRPr>
          </a:p>
        </p:txBody>
      </p:sp>
      <p:sp>
        <p:nvSpPr>
          <p:cNvPr id="11" name="Text 7"/>
          <p:cNvSpPr/>
          <p:nvPr/>
        </p:nvSpPr>
        <p:spPr>
          <a:xfrm>
            <a:off x="330696" y="8163223"/>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ANN finds hidden mule networks in seconds</a:t>
            </a:r>
            <a:endParaRPr lang="en-US" sz="708" dirty="0">
              <a:solidFill>
                <a:prstClr val="black"/>
              </a:solidFill>
              <a:latin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0696" y="259854"/>
            <a:ext cx="4472186"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Inter Bold" pitchFamily="34" charset="0"/>
                <a:ea typeface="Inter Bold" pitchFamily="34" charset="-122"/>
                <a:cs typeface="Inter Bold" pitchFamily="34" charset="-120"/>
              </a:rPr>
              <a:t>Indexing Techniques for Vector Search</a:t>
            </a:r>
            <a:endParaRPr lang="en-US" sz="1833" dirty="0">
              <a:solidFill>
                <a:prstClr val="black"/>
              </a:solidFill>
              <a:latin typeface="Calibri" panose="020F0502020204030204"/>
            </a:endParaRPr>
          </a:p>
        </p:txBody>
      </p:sp>
      <p:sp>
        <p:nvSpPr>
          <p:cNvPr id="3" name="Text 1"/>
          <p:cNvSpPr/>
          <p:nvPr/>
        </p:nvSpPr>
        <p:spPr>
          <a:xfrm>
            <a:off x="330696" y="592932"/>
            <a:ext cx="2589907" cy="236240"/>
          </a:xfrm>
          <a:prstGeom prst="rect">
            <a:avLst/>
          </a:prstGeom>
          <a:noFill/>
          <a:ln/>
        </p:spPr>
        <p:txBody>
          <a:bodyPr wrap="none" lIns="0" tIns="0" rIns="0" bIns="0" rtlCol="0" anchor="t"/>
          <a:lstStyle/>
          <a:p>
            <a:pPr defTabSz="761970">
              <a:lnSpc>
                <a:spcPts val="1833"/>
              </a:lnSpc>
            </a:pPr>
            <a:r>
              <a:rPr lang="en-US" sz="1458" b="1" dirty="0">
                <a:solidFill>
                  <a:srgbClr val="000000"/>
                </a:solidFill>
                <a:latin typeface="Inter Bold" pitchFamily="34" charset="0"/>
                <a:ea typeface="Inter Bold" pitchFamily="34" charset="-122"/>
                <a:cs typeface="Inter Bold" pitchFamily="34" charset="-120"/>
              </a:rPr>
              <a:t>Making Vector Search Scale</a:t>
            </a:r>
            <a:endParaRPr lang="en-US" sz="1458" dirty="0">
              <a:solidFill>
                <a:prstClr val="black"/>
              </a:solidFill>
              <a:latin typeface="Calibri" panose="020F0502020204030204"/>
            </a:endParaRPr>
          </a:p>
        </p:txBody>
      </p:sp>
      <p:sp>
        <p:nvSpPr>
          <p:cNvPr id="4" name="Text 2"/>
          <p:cNvSpPr/>
          <p:nvPr/>
        </p:nvSpPr>
        <p:spPr>
          <a:xfrm>
            <a:off x="330696" y="970856"/>
            <a:ext cx="11530608"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Database indexes help retrieve relevant vectors without scanning everything. They're data structures that enable fast search and retrieval.</a:t>
            </a:r>
            <a:endParaRPr lang="en-US" sz="708" dirty="0">
              <a:solidFill>
                <a:prstClr val="black"/>
              </a:solidFill>
              <a:latin typeface="Calibri" panose="020F0502020204030204"/>
            </a:endParaRPr>
          </a:p>
        </p:txBody>
      </p:sp>
      <p:sp>
        <p:nvSpPr>
          <p:cNvPr id="5" name="Text 3"/>
          <p:cNvSpPr/>
          <p:nvPr/>
        </p:nvSpPr>
        <p:spPr>
          <a:xfrm>
            <a:off x="330696" y="1263749"/>
            <a:ext cx="1519039"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Why Indexing Matters</a:t>
            </a:r>
            <a:endParaRPr lang="en-US" sz="1083" dirty="0">
              <a:solidFill>
                <a:prstClr val="black"/>
              </a:solidFill>
              <a:latin typeface="Calibri" panose="020F0502020204030204"/>
            </a:endParaRPr>
          </a:p>
        </p:txBody>
      </p:sp>
      <p:sp>
        <p:nvSpPr>
          <p:cNvPr id="6" name="Shape 4"/>
          <p:cNvSpPr/>
          <p:nvPr/>
        </p:nvSpPr>
        <p:spPr>
          <a:xfrm>
            <a:off x="330696" y="1582638"/>
            <a:ext cx="3780532" cy="1219795"/>
          </a:xfrm>
          <a:prstGeom prst="roundRect">
            <a:avLst>
              <a:gd name="adj" fmla="val 3254"/>
            </a:avLst>
          </a:prstGeom>
          <a:solidFill>
            <a:srgbClr val="FFFFFF"/>
          </a:solidFill>
          <a:ln w="15240">
            <a:solidFill>
              <a:srgbClr val="C0C1D7"/>
            </a:solidFill>
            <a:prstDash val="solid"/>
          </a:ln>
        </p:spPr>
      </p:sp>
      <p:sp>
        <p:nvSpPr>
          <p:cNvPr id="7" name="Shape 5"/>
          <p:cNvSpPr/>
          <p:nvPr/>
        </p:nvSpPr>
        <p:spPr>
          <a:xfrm>
            <a:off x="343396" y="1595339"/>
            <a:ext cx="3755132" cy="283468"/>
          </a:xfrm>
          <a:prstGeom prst="roundRect">
            <a:avLst>
              <a:gd name="adj" fmla="val 8627"/>
            </a:avLst>
          </a:prstGeom>
          <a:solidFill>
            <a:srgbClr val="DADBF1"/>
          </a:solidFill>
          <a:ln/>
        </p:spPr>
      </p:sp>
      <p:sp>
        <p:nvSpPr>
          <p:cNvPr id="8" name="Shape 6"/>
          <p:cNvSpPr/>
          <p:nvPr/>
        </p:nvSpPr>
        <p:spPr>
          <a:xfrm>
            <a:off x="437853" y="1973263"/>
            <a:ext cx="902990" cy="177503"/>
          </a:xfrm>
          <a:prstGeom prst="roundRect">
            <a:avLst>
              <a:gd name="adj" fmla="val 17890"/>
            </a:avLst>
          </a:prstGeom>
          <a:solidFill>
            <a:srgbClr val="DADBF1"/>
          </a:solidFill>
          <a:ln/>
        </p:spPr>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507" y="2024162"/>
            <a:ext cx="75605" cy="75605"/>
          </a:xfrm>
          <a:prstGeom prst="rect">
            <a:avLst/>
          </a:prstGeom>
        </p:spPr>
      </p:pic>
      <p:sp>
        <p:nvSpPr>
          <p:cNvPr id="10" name="Text 7"/>
          <p:cNvSpPr/>
          <p:nvPr/>
        </p:nvSpPr>
        <p:spPr>
          <a:xfrm>
            <a:off x="607913" y="2001540"/>
            <a:ext cx="676275" cy="120948"/>
          </a:xfrm>
          <a:prstGeom prst="rect">
            <a:avLst/>
          </a:prstGeom>
          <a:noFill/>
          <a:ln/>
        </p:spPr>
        <p:txBody>
          <a:bodyPr wrap="none" lIns="0" tIns="0" rIns="0" bIns="0" rtlCol="0" anchor="t"/>
          <a:lstStyle/>
          <a:p>
            <a:pPr defTabSz="761970">
              <a:lnSpc>
                <a:spcPts val="917"/>
              </a:lnSpc>
            </a:pPr>
            <a:r>
              <a:rPr lang="en-US" sz="583" dirty="0">
                <a:solidFill>
                  <a:srgbClr val="272525"/>
                </a:solidFill>
                <a:latin typeface="Inter" pitchFamily="34" charset="0"/>
                <a:ea typeface="Inter" pitchFamily="34" charset="-122"/>
                <a:cs typeface="Inter" pitchFamily="34" charset="-120"/>
              </a:rPr>
              <a:t>TRADITIONAL DBS</a:t>
            </a:r>
            <a:endParaRPr lang="en-US" sz="583" dirty="0">
              <a:solidFill>
                <a:prstClr val="black"/>
              </a:solidFill>
              <a:latin typeface="Calibri" panose="020F0502020204030204"/>
            </a:endParaRPr>
          </a:p>
        </p:txBody>
      </p:sp>
      <p:sp>
        <p:nvSpPr>
          <p:cNvPr id="11" name="Text 8"/>
          <p:cNvSpPr/>
          <p:nvPr/>
        </p:nvSpPr>
        <p:spPr>
          <a:xfrm>
            <a:off x="437853" y="2188568"/>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B+ Trees</a:t>
            </a:r>
            <a:endParaRPr lang="en-US" sz="917" dirty="0">
              <a:solidFill>
                <a:prstClr val="black"/>
              </a:solidFill>
              <a:latin typeface="Calibri" panose="020F0502020204030204"/>
            </a:endParaRPr>
          </a:p>
        </p:txBody>
      </p:sp>
      <p:sp>
        <p:nvSpPr>
          <p:cNvPr id="12" name="Text 9"/>
          <p:cNvSpPr/>
          <p:nvPr/>
        </p:nvSpPr>
        <p:spPr>
          <a:xfrm>
            <a:off x="437853" y="2392859"/>
            <a:ext cx="3566219"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Organized data for fast retrieval based on exact matches or ranges.</a:t>
            </a:r>
            <a:endParaRPr lang="en-US" sz="708" dirty="0">
              <a:solidFill>
                <a:prstClr val="black"/>
              </a:solidFill>
              <a:latin typeface="Calibri" panose="020F0502020204030204"/>
            </a:endParaRPr>
          </a:p>
        </p:txBody>
      </p:sp>
      <p:sp>
        <p:nvSpPr>
          <p:cNvPr id="13" name="Shape 10"/>
          <p:cNvSpPr/>
          <p:nvPr/>
        </p:nvSpPr>
        <p:spPr>
          <a:xfrm>
            <a:off x="4205684" y="1582638"/>
            <a:ext cx="3780532" cy="1219795"/>
          </a:xfrm>
          <a:prstGeom prst="roundRect">
            <a:avLst>
              <a:gd name="adj" fmla="val 3254"/>
            </a:avLst>
          </a:prstGeom>
          <a:solidFill>
            <a:srgbClr val="FFFFFF"/>
          </a:solidFill>
          <a:ln w="15240">
            <a:solidFill>
              <a:srgbClr val="C0C1D7"/>
            </a:solidFill>
            <a:prstDash val="solid"/>
          </a:ln>
        </p:spPr>
      </p:sp>
      <p:sp>
        <p:nvSpPr>
          <p:cNvPr id="14" name="Shape 11"/>
          <p:cNvSpPr/>
          <p:nvPr/>
        </p:nvSpPr>
        <p:spPr>
          <a:xfrm>
            <a:off x="4218384" y="1595339"/>
            <a:ext cx="3755132" cy="283468"/>
          </a:xfrm>
          <a:prstGeom prst="roundRect">
            <a:avLst>
              <a:gd name="adj" fmla="val 8627"/>
            </a:avLst>
          </a:prstGeom>
          <a:solidFill>
            <a:srgbClr val="DADBF1"/>
          </a:solidFill>
          <a:ln/>
        </p:spPr>
      </p:sp>
      <p:sp>
        <p:nvSpPr>
          <p:cNvPr id="15" name="Shape 12"/>
          <p:cNvSpPr/>
          <p:nvPr/>
        </p:nvSpPr>
        <p:spPr>
          <a:xfrm>
            <a:off x="4312841" y="1973263"/>
            <a:ext cx="663873" cy="177503"/>
          </a:xfrm>
          <a:prstGeom prst="roundRect">
            <a:avLst>
              <a:gd name="adj" fmla="val 17890"/>
            </a:avLst>
          </a:prstGeom>
          <a:solidFill>
            <a:srgbClr val="DADBF1"/>
          </a:solidFill>
          <a:ln/>
        </p:spPr>
      </p:sp>
      <p:pic>
        <p:nvPicPr>
          <p:cNvPr id="1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9494" y="2024162"/>
            <a:ext cx="75605" cy="75605"/>
          </a:xfrm>
          <a:prstGeom prst="rect">
            <a:avLst/>
          </a:prstGeom>
        </p:spPr>
      </p:pic>
      <p:sp>
        <p:nvSpPr>
          <p:cNvPr id="17" name="Text 13"/>
          <p:cNvSpPr/>
          <p:nvPr/>
        </p:nvSpPr>
        <p:spPr>
          <a:xfrm>
            <a:off x="4482902" y="2001540"/>
            <a:ext cx="437158" cy="120948"/>
          </a:xfrm>
          <a:prstGeom prst="rect">
            <a:avLst/>
          </a:prstGeom>
          <a:noFill/>
          <a:ln/>
        </p:spPr>
        <p:txBody>
          <a:bodyPr wrap="none" lIns="0" tIns="0" rIns="0" bIns="0" rtlCol="0" anchor="t"/>
          <a:lstStyle/>
          <a:p>
            <a:pPr defTabSz="761970">
              <a:lnSpc>
                <a:spcPts val="917"/>
              </a:lnSpc>
            </a:pPr>
            <a:r>
              <a:rPr lang="en-US" sz="583" dirty="0">
                <a:solidFill>
                  <a:srgbClr val="272525"/>
                </a:solidFill>
                <a:latin typeface="Inter" pitchFamily="34" charset="0"/>
                <a:ea typeface="Inter" pitchFamily="34" charset="-122"/>
                <a:cs typeface="Inter" pitchFamily="34" charset="-120"/>
              </a:rPr>
              <a:t>NOSQL DBS</a:t>
            </a:r>
            <a:endParaRPr lang="en-US" sz="583" dirty="0">
              <a:solidFill>
                <a:prstClr val="black"/>
              </a:solidFill>
              <a:latin typeface="Calibri" panose="020F0502020204030204"/>
            </a:endParaRPr>
          </a:p>
        </p:txBody>
      </p:sp>
      <p:sp>
        <p:nvSpPr>
          <p:cNvPr id="18" name="Text 14"/>
          <p:cNvSpPr/>
          <p:nvPr/>
        </p:nvSpPr>
        <p:spPr>
          <a:xfrm>
            <a:off x="4312841" y="2188568"/>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Sorted String Tables</a:t>
            </a:r>
            <a:endParaRPr lang="en-US" sz="917" dirty="0">
              <a:solidFill>
                <a:prstClr val="black"/>
              </a:solidFill>
              <a:latin typeface="Calibri" panose="020F0502020204030204"/>
            </a:endParaRPr>
          </a:p>
        </p:txBody>
      </p:sp>
      <p:sp>
        <p:nvSpPr>
          <p:cNvPr id="19" name="Text 15"/>
          <p:cNvSpPr/>
          <p:nvPr/>
        </p:nvSpPr>
        <p:spPr>
          <a:xfrm>
            <a:off x="4312841" y="2392859"/>
            <a:ext cx="3566219"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Efficiently store key-value pairs for quick lookups in distributed systems.</a:t>
            </a:r>
            <a:endParaRPr lang="en-US" sz="708" dirty="0">
              <a:solidFill>
                <a:prstClr val="black"/>
              </a:solidFill>
              <a:latin typeface="Calibri" panose="020F0502020204030204"/>
            </a:endParaRPr>
          </a:p>
        </p:txBody>
      </p:sp>
      <p:sp>
        <p:nvSpPr>
          <p:cNvPr id="20" name="Shape 16"/>
          <p:cNvSpPr/>
          <p:nvPr/>
        </p:nvSpPr>
        <p:spPr>
          <a:xfrm>
            <a:off x="8080672" y="1582638"/>
            <a:ext cx="3780532" cy="1219795"/>
          </a:xfrm>
          <a:prstGeom prst="roundRect">
            <a:avLst>
              <a:gd name="adj" fmla="val 3254"/>
            </a:avLst>
          </a:prstGeom>
          <a:solidFill>
            <a:srgbClr val="FFFFFF"/>
          </a:solidFill>
          <a:ln w="15240">
            <a:solidFill>
              <a:srgbClr val="C0C1D7"/>
            </a:solidFill>
            <a:prstDash val="solid"/>
          </a:ln>
        </p:spPr>
      </p:sp>
      <p:sp>
        <p:nvSpPr>
          <p:cNvPr id="21" name="Shape 17"/>
          <p:cNvSpPr/>
          <p:nvPr/>
        </p:nvSpPr>
        <p:spPr>
          <a:xfrm>
            <a:off x="8093372" y="1595339"/>
            <a:ext cx="3755132" cy="283468"/>
          </a:xfrm>
          <a:prstGeom prst="roundRect">
            <a:avLst>
              <a:gd name="adj" fmla="val 8627"/>
            </a:avLst>
          </a:prstGeom>
          <a:solidFill>
            <a:srgbClr val="DADBF1"/>
          </a:solidFill>
          <a:ln/>
        </p:spPr>
      </p:sp>
      <p:sp>
        <p:nvSpPr>
          <p:cNvPr id="22" name="Shape 18"/>
          <p:cNvSpPr/>
          <p:nvPr/>
        </p:nvSpPr>
        <p:spPr>
          <a:xfrm>
            <a:off x="8187829" y="1973263"/>
            <a:ext cx="705743" cy="177503"/>
          </a:xfrm>
          <a:prstGeom prst="roundRect">
            <a:avLst>
              <a:gd name="adj" fmla="val 17890"/>
            </a:avLst>
          </a:prstGeom>
          <a:solidFill>
            <a:srgbClr val="DADBF1"/>
          </a:solidFill>
          <a:ln/>
        </p:spPr>
      </p:sp>
      <p:pic>
        <p:nvPicPr>
          <p:cNvPr id="2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4483" y="2024162"/>
            <a:ext cx="75605" cy="75605"/>
          </a:xfrm>
          <a:prstGeom prst="rect">
            <a:avLst/>
          </a:prstGeom>
        </p:spPr>
      </p:pic>
      <p:sp>
        <p:nvSpPr>
          <p:cNvPr id="24" name="Text 19"/>
          <p:cNvSpPr/>
          <p:nvPr/>
        </p:nvSpPr>
        <p:spPr>
          <a:xfrm>
            <a:off x="8357890" y="2001540"/>
            <a:ext cx="479028" cy="120948"/>
          </a:xfrm>
          <a:prstGeom prst="rect">
            <a:avLst/>
          </a:prstGeom>
          <a:noFill/>
          <a:ln/>
        </p:spPr>
        <p:txBody>
          <a:bodyPr wrap="none" lIns="0" tIns="0" rIns="0" bIns="0" rtlCol="0" anchor="t"/>
          <a:lstStyle/>
          <a:p>
            <a:pPr defTabSz="761970">
              <a:lnSpc>
                <a:spcPts val="917"/>
              </a:lnSpc>
            </a:pPr>
            <a:r>
              <a:rPr lang="en-US" sz="583" dirty="0">
                <a:solidFill>
                  <a:srgbClr val="272525"/>
                </a:solidFill>
                <a:latin typeface="Inter" pitchFamily="34" charset="0"/>
                <a:ea typeface="Inter" pitchFamily="34" charset="-122"/>
                <a:cs typeface="Inter" pitchFamily="34" charset="-120"/>
              </a:rPr>
              <a:t>VECTOR DBS</a:t>
            </a:r>
            <a:endParaRPr lang="en-US" sz="583" dirty="0">
              <a:solidFill>
                <a:prstClr val="black"/>
              </a:solidFill>
              <a:latin typeface="Calibri" panose="020F0502020204030204"/>
            </a:endParaRPr>
          </a:p>
        </p:txBody>
      </p:sp>
      <p:sp>
        <p:nvSpPr>
          <p:cNvPr id="25" name="Text 20"/>
          <p:cNvSpPr/>
          <p:nvPr/>
        </p:nvSpPr>
        <p:spPr>
          <a:xfrm>
            <a:off x="8187829" y="2188568"/>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Vector Indexes</a:t>
            </a:r>
            <a:endParaRPr lang="en-US" sz="917" dirty="0">
              <a:solidFill>
                <a:prstClr val="black"/>
              </a:solidFill>
              <a:latin typeface="Calibri" panose="020F0502020204030204"/>
            </a:endParaRPr>
          </a:p>
        </p:txBody>
      </p:sp>
      <p:sp>
        <p:nvSpPr>
          <p:cNvPr id="26" name="Text 21"/>
          <p:cNvSpPr/>
          <p:nvPr/>
        </p:nvSpPr>
        <p:spPr>
          <a:xfrm>
            <a:off x="8187830" y="2392859"/>
            <a:ext cx="3566219" cy="302419"/>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Specialized structures to find approximate nearest neighbors in high-dimensional spaces.</a:t>
            </a:r>
            <a:endParaRPr lang="en-US" sz="708" dirty="0">
              <a:solidFill>
                <a:prstClr val="black"/>
              </a:solidFill>
              <a:latin typeface="Calibri" panose="020F0502020204030204"/>
            </a:endParaRPr>
          </a:p>
        </p:txBody>
      </p:sp>
      <p:sp>
        <p:nvSpPr>
          <p:cNvPr id="27" name="Text 22"/>
          <p:cNvSpPr/>
          <p:nvPr/>
        </p:nvSpPr>
        <p:spPr>
          <a:xfrm>
            <a:off x="330696" y="2944118"/>
            <a:ext cx="15064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Two Main Techniques</a:t>
            </a:r>
            <a:endParaRPr lang="en-US" sz="1083" dirty="0">
              <a:solidFill>
                <a:prstClr val="black"/>
              </a:solidFill>
              <a:latin typeface="Calibri" panose="020F0502020204030204"/>
            </a:endParaRPr>
          </a:p>
        </p:txBody>
      </p:sp>
      <p:sp>
        <p:nvSpPr>
          <p:cNvPr id="28" name="Text 23"/>
          <p:cNvSpPr/>
          <p:nvPr/>
        </p:nvSpPr>
        <p:spPr>
          <a:xfrm>
            <a:off x="330696" y="3357464"/>
            <a:ext cx="1367731"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IVF (Inverted File Index)</a:t>
            </a:r>
            <a:endParaRPr lang="en-US" sz="917" dirty="0">
              <a:solidFill>
                <a:prstClr val="black"/>
              </a:solidFill>
              <a:latin typeface="Calibri" panose="020F0502020204030204"/>
            </a:endParaRPr>
          </a:p>
        </p:txBody>
      </p:sp>
      <p:pic>
        <p:nvPicPr>
          <p:cNvPr id="29" name="Image 3" descr="preencoded.png"/>
          <p:cNvPicPr>
            <a:picLocks noChangeAspect="1"/>
          </p:cNvPicPr>
          <p:nvPr/>
        </p:nvPicPr>
        <p:blipFill>
          <a:blip r:embed="rId9"/>
          <a:stretch>
            <a:fillRect/>
          </a:stretch>
        </p:blipFill>
        <p:spPr>
          <a:xfrm>
            <a:off x="330696" y="3611364"/>
            <a:ext cx="5650012" cy="2287885"/>
          </a:xfrm>
          <a:prstGeom prst="rect">
            <a:avLst/>
          </a:prstGeom>
        </p:spPr>
      </p:pic>
      <p:sp>
        <p:nvSpPr>
          <p:cNvPr id="30" name="Text 24"/>
          <p:cNvSpPr/>
          <p:nvPr/>
        </p:nvSpPr>
        <p:spPr>
          <a:xfrm>
            <a:off x="751078" y="4469117"/>
            <a:ext cx="1267172" cy="202910"/>
          </a:xfrm>
          <a:prstGeom prst="rect">
            <a:avLst/>
          </a:prstGeom>
          <a:noFill/>
          <a:ln/>
        </p:spPr>
        <p:txBody>
          <a:bodyPr wrap="non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Cluster A</a:t>
            </a:r>
            <a:endParaRPr lang="en-US" sz="1125" dirty="0">
              <a:solidFill>
                <a:prstClr val="black"/>
              </a:solidFill>
              <a:latin typeface="Calibri" panose="020F0502020204030204"/>
            </a:endParaRPr>
          </a:p>
        </p:txBody>
      </p:sp>
      <p:sp>
        <p:nvSpPr>
          <p:cNvPr id="31" name="Text 25"/>
          <p:cNvSpPr/>
          <p:nvPr/>
        </p:nvSpPr>
        <p:spPr>
          <a:xfrm>
            <a:off x="751078" y="4729743"/>
            <a:ext cx="1267172" cy="324656"/>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K-Means group with centroid</a:t>
            </a:r>
            <a:endParaRPr lang="en-US" sz="875" dirty="0">
              <a:solidFill>
                <a:prstClr val="black"/>
              </a:solidFill>
              <a:latin typeface="Calibri" panose="020F0502020204030204"/>
            </a:endParaRPr>
          </a:p>
        </p:txBody>
      </p:sp>
      <p:sp>
        <p:nvSpPr>
          <p:cNvPr id="32" name="Text 26"/>
          <p:cNvSpPr/>
          <p:nvPr/>
        </p:nvSpPr>
        <p:spPr>
          <a:xfrm>
            <a:off x="2528231" y="4465509"/>
            <a:ext cx="1267172" cy="202910"/>
          </a:xfrm>
          <a:prstGeom prst="rect">
            <a:avLst/>
          </a:prstGeom>
          <a:noFill/>
          <a:ln/>
        </p:spPr>
        <p:txBody>
          <a:bodyPr wrap="non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Cluster B</a:t>
            </a:r>
            <a:endParaRPr lang="en-US" sz="1125" dirty="0">
              <a:solidFill>
                <a:prstClr val="black"/>
              </a:solidFill>
              <a:latin typeface="Calibri" panose="020F0502020204030204"/>
            </a:endParaRPr>
          </a:p>
        </p:txBody>
      </p:sp>
      <p:sp>
        <p:nvSpPr>
          <p:cNvPr id="33" name="Text 27"/>
          <p:cNvSpPr/>
          <p:nvPr/>
        </p:nvSpPr>
        <p:spPr>
          <a:xfrm>
            <a:off x="2528231" y="4726136"/>
            <a:ext cx="1267172" cy="324656"/>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Nearby cluster, distinct points</a:t>
            </a:r>
            <a:endParaRPr lang="en-US" sz="875" dirty="0">
              <a:solidFill>
                <a:prstClr val="black"/>
              </a:solidFill>
              <a:latin typeface="Calibri" panose="020F0502020204030204"/>
            </a:endParaRPr>
          </a:p>
        </p:txBody>
      </p:sp>
      <p:sp>
        <p:nvSpPr>
          <p:cNvPr id="34" name="Text 28"/>
          <p:cNvSpPr/>
          <p:nvPr/>
        </p:nvSpPr>
        <p:spPr>
          <a:xfrm>
            <a:off x="4307863" y="4461902"/>
            <a:ext cx="1267172" cy="202910"/>
          </a:xfrm>
          <a:prstGeom prst="rect">
            <a:avLst/>
          </a:prstGeom>
          <a:noFill/>
          <a:ln/>
        </p:spPr>
        <p:txBody>
          <a:bodyPr wrap="none" lIns="0" tIns="0" rIns="0" bIns="0" rtlCol="0" anchor="t"/>
          <a:lstStyle/>
          <a:p>
            <a:pPr algn="ctr" defTabSz="761970">
              <a:lnSpc>
                <a:spcPts val="1375"/>
              </a:lnSpc>
            </a:pPr>
            <a:r>
              <a:rPr lang="en-US" sz="1125" b="1" dirty="0">
                <a:solidFill>
                  <a:srgbClr val="000000"/>
                </a:solidFill>
                <a:latin typeface="Inter Bold" pitchFamily="34" charset="0"/>
                <a:ea typeface="Inter Bold" pitchFamily="34" charset="-122"/>
                <a:cs typeface="Inter Bold" pitchFamily="34" charset="-120"/>
              </a:rPr>
              <a:t>Query Point</a:t>
            </a:r>
            <a:endParaRPr lang="en-US" sz="1125" dirty="0">
              <a:solidFill>
                <a:prstClr val="black"/>
              </a:solidFill>
              <a:latin typeface="Calibri" panose="020F0502020204030204"/>
            </a:endParaRPr>
          </a:p>
        </p:txBody>
      </p:sp>
      <p:sp>
        <p:nvSpPr>
          <p:cNvPr id="35" name="Text 29"/>
          <p:cNvSpPr/>
          <p:nvPr/>
        </p:nvSpPr>
        <p:spPr>
          <a:xfrm>
            <a:off x="4307863" y="4722529"/>
            <a:ext cx="1267172" cy="324656"/>
          </a:xfrm>
          <a:prstGeom prst="rect">
            <a:avLst/>
          </a:prstGeom>
          <a:noFill/>
          <a:ln/>
        </p:spPr>
        <p:txBody>
          <a:bodyPr wrap="square" lIns="0" tIns="0" rIns="0" bIns="0" rtlCol="0" anchor="t"/>
          <a:lstStyle/>
          <a:p>
            <a:pPr algn="ctr" defTabSz="761970">
              <a:lnSpc>
                <a:spcPts val="1125"/>
              </a:lnSpc>
            </a:pPr>
            <a:r>
              <a:rPr lang="en-US" sz="875" dirty="0">
                <a:solidFill>
                  <a:srgbClr val="272525"/>
                </a:solidFill>
                <a:latin typeface="Inter" pitchFamily="34" charset="0"/>
                <a:ea typeface="Inter" pitchFamily="34" charset="-122"/>
                <a:cs typeface="Inter" pitchFamily="34" charset="-120"/>
              </a:rPr>
              <a:t>Searches nearest centroid</a:t>
            </a:r>
            <a:endParaRPr lang="en-US" sz="875" dirty="0">
              <a:solidFill>
                <a:prstClr val="black"/>
              </a:solidFill>
              <a:latin typeface="Calibri" panose="020F0502020204030204"/>
            </a:endParaRPr>
          </a:p>
        </p:txBody>
      </p:sp>
      <p:sp>
        <p:nvSpPr>
          <p:cNvPr id="36" name="Text 30"/>
          <p:cNvSpPr/>
          <p:nvPr/>
        </p:nvSpPr>
        <p:spPr>
          <a:xfrm>
            <a:off x="330696" y="6005513"/>
            <a:ext cx="1997174"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Key Concept: Cluster and Conquer</a:t>
            </a:r>
            <a:endParaRPr lang="en-US" sz="917" dirty="0">
              <a:solidFill>
                <a:prstClr val="black"/>
              </a:solidFill>
              <a:latin typeface="Calibri" panose="020F0502020204030204"/>
            </a:endParaRPr>
          </a:p>
        </p:txBody>
      </p:sp>
      <p:sp>
        <p:nvSpPr>
          <p:cNvPr id="37" name="Text 31"/>
          <p:cNvSpPr/>
          <p:nvPr/>
        </p:nvSpPr>
        <p:spPr>
          <a:xfrm>
            <a:off x="330696" y="6247607"/>
            <a:ext cx="5650012"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Cluster the vector space, then search only relevant clusters to find approximate nearest neighbors.</a:t>
            </a:r>
            <a:endParaRPr lang="en-US" sz="708" dirty="0">
              <a:solidFill>
                <a:prstClr val="black"/>
              </a:solidFill>
              <a:latin typeface="Calibri" panose="020F0502020204030204"/>
            </a:endParaRPr>
          </a:p>
        </p:txBody>
      </p:sp>
      <p:sp>
        <p:nvSpPr>
          <p:cNvPr id="38" name="Text 32"/>
          <p:cNvSpPr/>
          <p:nvPr/>
        </p:nvSpPr>
        <p:spPr>
          <a:xfrm>
            <a:off x="330696" y="6493272"/>
            <a:ext cx="1193106"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Tunable Parameters:</a:t>
            </a:r>
            <a:endParaRPr lang="en-US" sz="917" dirty="0">
              <a:solidFill>
                <a:prstClr val="black"/>
              </a:solidFill>
              <a:latin typeface="Calibri" panose="020F0502020204030204"/>
            </a:endParaRPr>
          </a:p>
        </p:txBody>
      </p:sp>
      <p:sp>
        <p:nvSpPr>
          <p:cNvPr id="39" name="Text 33"/>
          <p:cNvSpPr/>
          <p:nvPr/>
        </p:nvSpPr>
        <p:spPr>
          <a:xfrm>
            <a:off x="330696" y="6735366"/>
            <a:ext cx="5650012"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Number of clusters (how many partitions)</a:t>
            </a:r>
            <a:endParaRPr lang="en-US" sz="708" dirty="0">
              <a:solidFill>
                <a:prstClr val="black"/>
              </a:solidFill>
              <a:latin typeface="Calibri" panose="020F0502020204030204"/>
            </a:endParaRPr>
          </a:p>
        </p:txBody>
      </p:sp>
      <p:sp>
        <p:nvSpPr>
          <p:cNvPr id="40" name="Text 34"/>
          <p:cNvSpPr/>
          <p:nvPr/>
        </p:nvSpPr>
        <p:spPr>
          <a:xfrm>
            <a:off x="330696" y="6919615"/>
            <a:ext cx="5650012"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Number of clusters to search at runtime</a:t>
            </a:r>
            <a:endParaRPr lang="en-US" sz="708" dirty="0">
              <a:solidFill>
                <a:prstClr val="black"/>
              </a:solidFill>
              <a:latin typeface="Calibri" panose="020F0502020204030204"/>
            </a:endParaRPr>
          </a:p>
        </p:txBody>
      </p:sp>
      <p:pic>
        <p:nvPicPr>
          <p:cNvPr id="41" name="Image 4" descr="preencoded.png"/>
          <p:cNvPicPr>
            <a:picLocks noChangeAspect="1"/>
          </p:cNvPicPr>
          <p:nvPr/>
        </p:nvPicPr>
        <p:blipFill>
          <a:blip r:embed="rId10"/>
          <a:stretch>
            <a:fillRect/>
          </a:stretch>
        </p:blipFill>
        <p:spPr>
          <a:xfrm>
            <a:off x="330696" y="7177088"/>
            <a:ext cx="472480" cy="582216"/>
          </a:xfrm>
          <a:prstGeom prst="rect">
            <a:avLst/>
          </a:prstGeom>
        </p:spPr>
      </p:pic>
      <p:sp>
        <p:nvSpPr>
          <p:cNvPr id="42" name="Text 35"/>
          <p:cNvSpPr/>
          <p:nvPr/>
        </p:nvSpPr>
        <p:spPr>
          <a:xfrm>
            <a:off x="897632" y="7271544"/>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More Clusters</a:t>
            </a:r>
            <a:endParaRPr lang="en-US" sz="917" dirty="0">
              <a:solidFill>
                <a:prstClr val="black"/>
              </a:solidFill>
              <a:latin typeface="Calibri" panose="020F0502020204030204"/>
            </a:endParaRPr>
          </a:p>
        </p:txBody>
      </p:sp>
      <p:sp>
        <p:nvSpPr>
          <p:cNvPr id="43" name="Text 36"/>
          <p:cNvSpPr/>
          <p:nvPr/>
        </p:nvSpPr>
        <p:spPr>
          <a:xfrm>
            <a:off x="897632" y="7513638"/>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Better recall, but slower search time.</a:t>
            </a:r>
            <a:endParaRPr lang="en-US" sz="708" dirty="0">
              <a:solidFill>
                <a:prstClr val="black"/>
              </a:solidFill>
              <a:latin typeface="Calibri" panose="020F0502020204030204"/>
            </a:endParaRPr>
          </a:p>
        </p:txBody>
      </p:sp>
      <p:pic>
        <p:nvPicPr>
          <p:cNvPr id="44" name="Image 5" descr="preencoded.png"/>
          <p:cNvPicPr>
            <a:picLocks noChangeAspect="1"/>
          </p:cNvPicPr>
          <p:nvPr/>
        </p:nvPicPr>
        <p:blipFill>
          <a:blip r:embed="rId10"/>
          <a:stretch>
            <a:fillRect/>
          </a:stretch>
        </p:blipFill>
        <p:spPr>
          <a:xfrm>
            <a:off x="330696" y="7759303"/>
            <a:ext cx="472480" cy="582216"/>
          </a:xfrm>
          <a:prstGeom prst="rect">
            <a:avLst/>
          </a:prstGeom>
        </p:spPr>
      </p:pic>
      <p:sp>
        <p:nvSpPr>
          <p:cNvPr id="45" name="Text 37"/>
          <p:cNvSpPr/>
          <p:nvPr/>
        </p:nvSpPr>
        <p:spPr>
          <a:xfrm>
            <a:off x="897632" y="7853759"/>
            <a:ext cx="1181298" cy="147638"/>
          </a:xfrm>
          <a:prstGeom prst="rect">
            <a:avLst/>
          </a:prstGeom>
          <a:noFill/>
          <a:ln/>
        </p:spPr>
        <p:txBody>
          <a:bodyPr wrap="none" lIns="0" tIns="0" rIns="0" bIns="0" rtlCol="0" anchor="t"/>
          <a:lstStyle/>
          <a:p>
            <a:pPr defTabSz="761970">
              <a:lnSpc>
                <a:spcPts val="1125"/>
              </a:lnSpc>
            </a:pPr>
            <a:r>
              <a:rPr lang="en-US" sz="917" b="1" dirty="0">
                <a:solidFill>
                  <a:srgbClr val="272525"/>
                </a:solidFill>
                <a:latin typeface="Inter Bold" pitchFamily="34" charset="0"/>
                <a:ea typeface="Inter Bold" pitchFamily="34" charset="-122"/>
                <a:cs typeface="Inter Bold" pitchFamily="34" charset="-120"/>
              </a:rPr>
              <a:t>Few Clusters</a:t>
            </a:r>
            <a:endParaRPr lang="en-US" sz="917" dirty="0">
              <a:solidFill>
                <a:prstClr val="black"/>
              </a:solidFill>
              <a:latin typeface="Calibri" panose="020F0502020204030204"/>
            </a:endParaRPr>
          </a:p>
        </p:txBody>
      </p:sp>
      <p:sp>
        <p:nvSpPr>
          <p:cNvPr id="46" name="Text 38"/>
          <p:cNvSpPr/>
          <p:nvPr/>
        </p:nvSpPr>
        <p:spPr>
          <a:xfrm>
            <a:off x="897632" y="8095853"/>
            <a:ext cx="508307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Faster search time, but less accurate recall.</a:t>
            </a:r>
            <a:endParaRPr lang="en-US" sz="708" dirty="0">
              <a:solidFill>
                <a:prstClr val="black"/>
              </a:solidFill>
              <a:latin typeface="Calibri" panose="020F0502020204030204"/>
            </a:endParaRPr>
          </a:p>
        </p:txBody>
      </p:sp>
      <p:sp>
        <p:nvSpPr>
          <p:cNvPr id="47" name="Text 39"/>
          <p:cNvSpPr/>
          <p:nvPr/>
        </p:nvSpPr>
        <p:spPr>
          <a:xfrm>
            <a:off x="6217643" y="3357464"/>
            <a:ext cx="289966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HNSW (Hierarchical Navigable Small World Graph)</a:t>
            </a:r>
            <a:endParaRPr lang="en-US" sz="917" dirty="0">
              <a:solidFill>
                <a:prstClr val="black"/>
              </a:solidFill>
              <a:latin typeface="Calibri" panose="020F0502020204030204"/>
            </a:endParaRPr>
          </a:p>
        </p:txBody>
      </p:sp>
      <p:pic>
        <p:nvPicPr>
          <p:cNvPr id="48" name="Image 6" descr="preencoded.png"/>
          <p:cNvPicPr>
            <a:picLocks noChangeAspect="1"/>
          </p:cNvPicPr>
          <p:nvPr/>
        </p:nvPicPr>
        <p:blipFill>
          <a:blip r:embed="rId11"/>
          <a:stretch>
            <a:fillRect/>
          </a:stretch>
        </p:blipFill>
        <p:spPr>
          <a:xfrm>
            <a:off x="6217642" y="3611365"/>
            <a:ext cx="5650012" cy="2585641"/>
          </a:xfrm>
          <a:prstGeom prst="rect">
            <a:avLst/>
          </a:prstGeom>
        </p:spPr>
      </p:pic>
      <p:sp>
        <p:nvSpPr>
          <p:cNvPr id="49" name="Text 40"/>
          <p:cNvSpPr/>
          <p:nvPr/>
        </p:nvSpPr>
        <p:spPr>
          <a:xfrm>
            <a:off x="10356268" y="3939078"/>
            <a:ext cx="1249812" cy="156227"/>
          </a:xfrm>
          <a:prstGeom prst="rect">
            <a:avLst/>
          </a:prstGeom>
          <a:noFill/>
          <a:ln/>
        </p:spPr>
        <p:txBody>
          <a:bodyPr wrap="none" lIns="0" tIns="0" rIns="0" bIns="0" rtlCol="0" anchor="t"/>
          <a:lstStyle/>
          <a:p>
            <a:pPr defTabSz="761970">
              <a:lnSpc>
                <a:spcPts val="1375"/>
              </a:lnSpc>
            </a:pPr>
            <a:r>
              <a:rPr lang="en-US" sz="1125" b="1" dirty="0">
                <a:solidFill>
                  <a:srgbClr val="272525"/>
                </a:solidFill>
                <a:latin typeface="Inter Bold" pitchFamily="34" charset="0"/>
                <a:ea typeface="Inter Bold" pitchFamily="34" charset="-122"/>
                <a:cs typeface="Inter Bold" pitchFamily="34" charset="-120"/>
              </a:rPr>
              <a:t>Dense Bottom Layer</a:t>
            </a:r>
            <a:endParaRPr lang="en-US" sz="1125" dirty="0">
              <a:solidFill>
                <a:prstClr val="black"/>
              </a:solidFill>
              <a:latin typeface="Calibri" panose="020F0502020204030204"/>
            </a:endParaRPr>
          </a:p>
        </p:txBody>
      </p:sp>
      <p:sp>
        <p:nvSpPr>
          <p:cNvPr id="50" name="Text 41"/>
          <p:cNvSpPr/>
          <p:nvPr/>
        </p:nvSpPr>
        <p:spPr>
          <a:xfrm>
            <a:off x="10356268" y="4139743"/>
            <a:ext cx="1377570" cy="249963"/>
          </a:xfrm>
          <a:prstGeom prst="rect">
            <a:avLst/>
          </a:prstGeom>
          <a:noFill/>
          <a:ln/>
        </p:spPr>
        <p:txBody>
          <a:bodyPr wrap="squar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Many tightly interconnected target nodes</a:t>
            </a:r>
            <a:endParaRPr lang="en-US" sz="875" dirty="0">
              <a:solidFill>
                <a:prstClr val="black"/>
              </a:solidFill>
              <a:latin typeface="Calibri" panose="020F0502020204030204"/>
            </a:endParaRPr>
          </a:p>
        </p:txBody>
      </p:sp>
      <p:sp>
        <p:nvSpPr>
          <p:cNvPr id="51" name="Text 42"/>
          <p:cNvSpPr/>
          <p:nvPr/>
        </p:nvSpPr>
        <p:spPr>
          <a:xfrm>
            <a:off x="6367981" y="4788950"/>
            <a:ext cx="1249812" cy="156227"/>
          </a:xfrm>
          <a:prstGeom prst="rect">
            <a:avLst/>
          </a:prstGeom>
          <a:noFill/>
          <a:ln/>
        </p:spPr>
        <p:txBody>
          <a:bodyPr wrap="none" lIns="0" tIns="0" rIns="0" bIns="0" rtlCol="0" anchor="t"/>
          <a:lstStyle/>
          <a:p>
            <a:pPr algn="r" defTabSz="761970">
              <a:lnSpc>
                <a:spcPts val="1375"/>
              </a:lnSpc>
            </a:pPr>
            <a:r>
              <a:rPr lang="en-US" sz="1125" b="1" dirty="0">
                <a:solidFill>
                  <a:srgbClr val="272525"/>
                </a:solidFill>
                <a:latin typeface="Inter Bold" pitchFamily="34" charset="0"/>
                <a:ea typeface="Inter Bold" pitchFamily="34" charset="-122"/>
                <a:cs typeface="Inter Bold" pitchFamily="34" charset="-120"/>
              </a:rPr>
              <a:t>Intermediate Layer</a:t>
            </a:r>
            <a:endParaRPr lang="en-US" sz="1125" dirty="0">
              <a:solidFill>
                <a:prstClr val="black"/>
              </a:solidFill>
              <a:latin typeface="Calibri" panose="020F0502020204030204"/>
            </a:endParaRPr>
          </a:p>
        </p:txBody>
      </p:sp>
      <p:sp>
        <p:nvSpPr>
          <p:cNvPr id="52" name="Text 43"/>
          <p:cNvSpPr/>
          <p:nvPr/>
        </p:nvSpPr>
        <p:spPr>
          <a:xfrm>
            <a:off x="6351317" y="4989614"/>
            <a:ext cx="1266476" cy="249963"/>
          </a:xfrm>
          <a:prstGeom prst="rect">
            <a:avLst/>
          </a:prstGeom>
          <a:noFill/>
          <a:ln/>
        </p:spPr>
        <p:txBody>
          <a:bodyPr wrap="squar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Moderate connectivity guiding search</a:t>
            </a:r>
            <a:endParaRPr lang="en-US" sz="875" dirty="0">
              <a:solidFill>
                <a:prstClr val="black"/>
              </a:solidFill>
              <a:latin typeface="Calibri" panose="020F0502020204030204"/>
            </a:endParaRPr>
          </a:p>
        </p:txBody>
      </p:sp>
      <p:sp>
        <p:nvSpPr>
          <p:cNvPr id="53" name="Text 44"/>
          <p:cNvSpPr/>
          <p:nvPr/>
        </p:nvSpPr>
        <p:spPr>
          <a:xfrm>
            <a:off x="10356268" y="5227774"/>
            <a:ext cx="1249812" cy="156226"/>
          </a:xfrm>
          <a:prstGeom prst="rect">
            <a:avLst/>
          </a:prstGeom>
          <a:noFill/>
          <a:ln/>
        </p:spPr>
        <p:txBody>
          <a:bodyPr wrap="none" lIns="0" tIns="0" rIns="0" bIns="0" rtlCol="0" anchor="t"/>
          <a:lstStyle/>
          <a:p>
            <a:pPr defTabSz="761970">
              <a:lnSpc>
                <a:spcPts val="1375"/>
              </a:lnSpc>
            </a:pPr>
            <a:r>
              <a:rPr lang="en-US" sz="1125" b="1" dirty="0">
                <a:solidFill>
                  <a:srgbClr val="272525"/>
                </a:solidFill>
                <a:latin typeface="Inter Bold" pitchFamily="34" charset="0"/>
                <a:ea typeface="Inter Bold" pitchFamily="34" charset="-122"/>
                <a:cs typeface="Inter Bold" pitchFamily="34" charset="-120"/>
              </a:rPr>
              <a:t>Sparse Top Layer</a:t>
            </a:r>
            <a:endParaRPr lang="en-US" sz="1125" dirty="0">
              <a:solidFill>
                <a:prstClr val="black"/>
              </a:solidFill>
              <a:latin typeface="Calibri" panose="020F0502020204030204"/>
            </a:endParaRPr>
          </a:p>
        </p:txBody>
      </p:sp>
      <p:sp>
        <p:nvSpPr>
          <p:cNvPr id="54" name="Text 45"/>
          <p:cNvSpPr/>
          <p:nvPr/>
        </p:nvSpPr>
        <p:spPr>
          <a:xfrm>
            <a:off x="10356268" y="5428438"/>
            <a:ext cx="1377570" cy="249963"/>
          </a:xfrm>
          <a:prstGeom prst="rect">
            <a:avLst/>
          </a:prstGeom>
          <a:noFill/>
          <a:ln/>
        </p:spPr>
        <p:txBody>
          <a:bodyPr wrap="squar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Few widely connected hub nodes</a:t>
            </a:r>
            <a:endParaRPr lang="en-US" sz="875" dirty="0">
              <a:solidFill>
                <a:prstClr val="black"/>
              </a:solidFill>
              <a:latin typeface="Calibri" panose="020F0502020204030204"/>
            </a:endParaRPr>
          </a:p>
        </p:txBody>
      </p:sp>
      <p:sp>
        <p:nvSpPr>
          <p:cNvPr id="55" name="Text 46"/>
          <p:cNvSpPr/>
          <p:nvPr/>
        </p:nvSpPr>
        <p:spPr>
          <a:xfrm>
            <a:off x="6217643" y="6303269"/>
            <a:ext cx="1991419"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Key Concept: Multi-level Traversal</a:t>
            </a:r>
            <a:endParaRPr lang="en-US" sz="917" dirty="0">
              <a:solidFill>
                <a:prstClr val="black"/>
              </a:solidFill>
              <a:latin typeface="Calibri" panose="020F0502020204030204"/>
            </a:endParaRPr>
          </a:p>
        </p:txBody>
      </p:sp>
      <p:sp>
        <p:nvSpPr>
          <p:cNvPr id="56" name="Text 47"/>
          <p:cNvSpPr/>
          <p:nvPr/>
        </p:nvSpPr>
        <p:spPr>
          <a:xfrm>
            <a:off x="6217642" y="6545362"/>
            <a:ext cx="5650012" cy="302419"/>
          </a:xfrm>
          <a:prstGeom prst="rect">
            <a:avLst/>
          </a:prstGeom>
          <a:noFill/>
          <a:ln/>
        </p:spPr>
        <p:txBody>
          <a:bodyPr wrap="squar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Builds a graph where connections are shorter in higher layers and denser in lower layers. Search starts high and "zooms down" like climbing a mountain.</a:t>
            </a:r>
            <a:endParaRPr lang="en-US" sz="708" dirty="0">
              <a:solidFill>
                <a:prstClr val="black"/>
              </a:solidFill>
              <a:latin typeface="Calibri" panose="020F0502020204030204"/>
            </a:endParaRPr>
          </a:p>
        </p:txBody>
      </p:sp>
      <p:sp>
        <p:nvSpPr>
          <p:cNvPr id="57" name="Text 48"/>
          <p:cNvSpPr/>
          <p:nvPr/>
        </p:nvSpPr>
        <p:spPr>
          <a:xfrm>
            <a:off x="6217643" y="6942237"/>
            <a:ext cx="1181298" cy="147638"/>
          </a:xfrm>
          <a:prstGeom prst="rect">
            <a:avLst/>
          </a:prstGeom>
          <a:noFill/>
          <a:ln/>
        </p:spPr>
        <p:txBody>
          <a:bodyPr wrap="none" lIns="0" tIns="0" rIns="0" bIns="0" rtlCol="0" anchor="t"/>
          <a:lstStyle/>
          <a:p>
            <a:pPr defTabSz="761970">
              <a:lnSpc>
                <a:spcPts val="1125"/>
              </a:lnSpc>
            </a:pPr>
            <a:r>
              <a:rPr lang="en-US" sz="917" b="1" dirty="0">
                <a:solidFill>
                  <a:srgbClr val="000000"/>
                </a:solidFill>
                <a:latin typeface="Inter Bold" pitchFamily="34" charset="0"/>
                <a:ea typeface="Inter Bold" pitchFamily="34" charset="-122"/>
                <a:cs typeface="Inter Bold" pitchFamily="34" charset="-120"/>
              </a:rPr>
              <a:t>Performance:</a:t>
            </a:r>
            <a:endParaRPr lang="en-US" sz="917" dirty="0">
              <a:solidFill>
                <a:prstClr val="black"/>
              </a:solidFill>
              <a:latin typeface="Calibri" panose="020F0502020204030204"/>
            </a:endParaRPr>
          </a:p>
        </p:txBody>
      </p:sp>
      <p:sp>
        <p:nvSpPr>
          <p:cNvPr id="58" name="Text 49"/>
          <p:cNvSpPr/>
          <p:nvPr/>
        </p:nvSpPr>
        <p:spPr>
          <a:xfrm>
            <a:off x="6217642" y="7184331"/>
            <a:ext cx="5650012"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Very high recall</a:t>
            </a:r>
            <a:endParaRPr lang="en-US" sz="708" dirty="0">
              <a:solidFill>
                <a:prstClr val="black"/>
              </a:solidFill>
              <a:latin typeface="Calibri" panose="020F0502020204030204"/>
            </a:endParaRPr>
          </a:p>
        </p:txBody>
      </p:sp>
      <p:sp>
        <p:nvSpPr>
          <p:cNvPr id="59" name="Text 50"/>
          <p:cNvSpPr/>
          <p:nvPr/>
        </p:nvSpPr>
        <p:spPr>
          <a:xfrm>
            <a:off x="6217642" y="7368580"/>
            <a:ext cx="5650012"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Low latency</a:t>
            </a:r>
            <a:endParaRPr lang="en-US" sz="708" dirty="0">
              <a:solidFill>
                <a:prstClr val="black"/>
              </a:solidFill>
              <a:latin typeface="Calibri" panose="020F0502020204030204"/>
            </a:endParaRPr>
          </a:p>
        </p:txBody>
      </p:sp>
      <p:sp>
        <p:nvSpPr>
          <p:cNvPr id="60" name="Text 51"/>
          <p:cNvSpPr/>
          <p:nvPr/>
        </p:nvSpPr>
        <p:spPr>
          <a:xfrm>
            <a:off x="6217642" y="7552829"/>
            <a:ext cx="5650012" cy="151209"/>
          </a:xfrm>
          <a:prstGeom prst="rect">
            <a:avLst/>
          </a:prstGeom>
          <a:noFill/>
          <a:ln/>
        </p:spPr>
        <p:txBody>
          <a:bodyPr wrap="none" lIns="0" tIns="0" rIns="0" bIns="0" rtlCol="0" anchor="t"/>
          <a:lstStyle/>
          <a:p>
            <a:pPr marL="285739" indent="-285739" defTabSz="761970">
              <a:lnSpc>
                <a:spcPts val="1167"/>
              </a:lnSpc>
              <a:buSzPct val="100000"/>
              <a:buFontTx/>
              <a:buChar char="•"/>
            </a:pPr>
            <a:r>
              <a:rPr lang="en-US" sz="708" dirty="0">
                <a:solidFill>
                  <a:srgbClr val="272525"/>
                </a:solidFill>
                <a:latin typeface="Inter" pitchFamily="34" charset="0"/>
                <a:ea typeface="Inter" pitchFamily="34" charset="-122"/>
                <a:cs typeface="Inter" pitchFamily="34" charset="-120"/>
              </a:rPr>
              <a:t>Efficiently finds approximate nearest neighbors</a:t>
            </a:r>
            <a:endParaRPr lang="en-US" sz="708" dirty="0">
              <a:solidFill>
                <a:prstClr val="black"/>
              </a:solidFill>
              <a:latin typeface="Calibri" panose="020F0502020204030204"/>
            </a:endParaRPr>
          </a:p>
        </p:txBody>
      </p:sp>
      <p:sp>
        <p:nvSpPr>
          <p:cNvPr id="61" name="Text 52"/>
          <p:cNvSpPr/>
          <p:nvPr/>
        </p:nvSpPr>
        <p:spPr>
          <a:xfrm>
            <a:off x="330696" y="8589467"/>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Comparison Table</a:t>
            </a:r>
            <a:endParaRPr lang="en-US" sz="1083" dirty="0">
              <a:solidFill>
                <a:prstClr val="black"/>
              </a:solidFill>
              <a:latin typeface="Calibri" panose="020F0502020204030204"/>
            </a:endParaRPr>
          </a:p>
        </p:txBody>
      </p:sp>
      <p:sp>
        <p:nvSpPr>
          <p:cNvPr id="62" name="Shape 53"/>
          <p:cNvSpPr/>
          <p:nvPr/>
        </p:nvSpPr>
        <p:spPr>
          <a:xfrm>
            <a:off x="330696" y="8908356"/>
            <a:ext cx="11530608" cy="1398786"/>
          </a:xfrm>
          <a:prstGeom prst="roundRect">
            <a:avLst>
              <a:gd name="adj" fmla="val 2838"/>
            </a:avLst>
          </a:prstGeom>
          <a:noFill/>
          <a:ln w="7620">
            <a:solidFill>
              <a:srgbClr val="000000">
                <a:alpha val="8000"/>
              </a:srgbClr>
            </a:solidFill>
            <a:prstDash val="solid"/>
          </a:ln>
        </p:spPr>
      </p:sp>
      <p:sp>
        <p:nvSpPr>
          <p:cNvPr id="63" name="Shape 54"/>
          <p:cNvSpPr/>
          <p:nvPr/>
        </p:nvSpPr>
        <p:spPr>
          <a:xfrm>
            <a:off x="337046" y="8914706"/>
            <a:ext cx="11517908" cy="277218"/>
          </a:xfrm>
          <a:prstGeom prst="rect">
            <a:avLst/>
          </a:prstGeom>
          <a:solidFill>
            <a:srgbClr val="FFFFFF">
              <a:alpha val="4000"/>
            </a:srgbClr>
          </a:solidFill>
          <a:ln/>
        </p:spPr>
      </p:sp>
      <p:sp>
        <p:nvSpPr>
          <p:cNvPr id="64" name="Text 55"/>
          <p:cNvSpPr/>
          <p:nvPr/>
        </p:nvSpPr>
        <p:spPr>
          <a:xfrm>
            <a:off x="431602" y="8977709"/>
            <a:ext cx="21114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Speed</a:t>
            </a:r>
            <a:endParaRPr lang="en-US" sz="708" dirty="0">
              <a:solidFill>
                <a:prstClr val="black"/>
              </a:solidFill>
              <a:latin typeface="Calibri" panose="020F0502020204030204"/>
            </a:endParaRPr>
          </a:p>
        </p:txBody>
      </p:sp>
      <p:sp>
        <p:nvSpPr>
          <p:cNvPr id="65" name="Text 56"/>
          <p:cNvSpPr/>
          <p:nvPr/>
        </p:nvSpPr>
        <p:spPr>
          <a:xfrm>
            <a:off x="2738339" y="8977709"/>
            <a:ext cx="4411861"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Fast</a:t>
            </a:r>
            <a:endParaRPr lang="en-US" sz="708" dirty="0">
              <a:solidFill>
                <a:prstClr val="black"/>
              </a:solidFill>
              <a:latin typeface="Calibri" panose="020F0502020204030204"/>
            </a:endParaRPr>
          </a:p>
        </p:txBody>
      </p:sp>
      <p:sp>
        <p:nvSpPr>
          <p:cNvPr id="66" name="Text 57"/>
          <p:cNvSpPr/>
          <p:nvPr/>
        </p:nvSpPr>
        <p:spPr>
          <a:xfrm>
            <a:off x="7345462" y="8977709"/>
            <a:ext cx="441503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Fast</a:t>
            </a:r>
            <a:endParaRPr lang="en-US" sz="708" dirty="0">
              <a:solidFill>
                <a:prstClr val="black"/>
              </a:solidFill>
              <a:latin typeface="Calibri" panose="020F0502020204030204"/>
            </a:endParaRPr>
          </a:p>
        </p:txBody>
      </p:sp>
      <p:sp>
        <p:nvSpPr>
          <p:cNvPr id="67" name="Shape 58"/>
          <p:cNvSpPr/>
          <p:nvPr/>
        </p:nvSpPr>
        <p:spPr>
          <a:xfrm>
            <a:off x="337046" y="9191923"/>
            <a:ext cx="11517908" cy="277218"/>
          </a:xfrm>
          <a:prstGeom prst="rect">
            <a:avLst/>
          </a:prstGeom>
          <a:solidFill>
            <a:srgbClr val="000000">
              <a:alpha val="4000"/>
            </a:srgbClr>
          </a:solidFill>
          <a:ln/>
        </p:spPr>
      </p:sp>
      <p:sp>
        <p:nvSpPr>
          <p:cNvPr id="68" name="Text 59"/>
          <p:cNvSpPr/>
          <p:nvPr/>
        </p:nvSpPr>
        <p:spPr>
          <a:xfrm>
            <a:off x="431602" y="9254927"/>
            <a:ext cx="21114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Accuracy</a:t>
            </a:r>
            <a:endParaRPr lang="en-US" sz="708" dirty="0">
              <a:solidFill>
                <a:prstClr val="black"/>
              </a:solidFill>
              <a:latin typeface="Calibri" panose="020F0502020204030204"/>
            </a:endParaRPr>
          </a:p>
        </p:txBody>
      </p:sp>
      <p:sp>
        <p:nvSpPr>
          <p:cNvPr id="69" name="Text 60"/>
          <p:cNvSpPr/>
          <p:nvPr/>
        </p:nvSpPr>
        <p:spPr>
          <a:xfrm>
            <a:off x="2738339" y="9254927"/>
            <a:ext cx="4411861"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Needs config (tunable)</a:t>
            </a:r>
            <a:endParaRPr lang="en-US" sz="708" dirty="0">
              <a:solidFill>
                <a:prstClr val="black"/>
              </a:solidFill>
              <a:latin typeface="Calibri" panose="020F0502020204030204"/>
            </a:endParaRPr>
          </a:p>
        </p:txBody>
      </p:sp>
      <p:sp>
        <p:nvSpPr>
          <p:cNvPr id="70" name="Text 61"/>
          <p:cNvSpPr/>
          <p:nvPr/>
        </p:nvSpPr>
        <p:spPr>
          <a:xfrm>
            <a:off x="7345462" y="9254927"/>
            <a:ext cx="441503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High</a:t>
            </a:r>
            <a:endParaRPr lang="en-US" sz="708" dirty="0">
              <a:solidFill>
                <a:prstClr val="black"/>
              </a:solidFill>
              <a:latin typeface="Calibri" panose="020F0502020204030204"/>
            </a:endParaRPr>
          </a:p>
        </p:txBody>
      </p:sp>
      <p:sp>
        <p:nvSpPr>
          <p:cNvPr id="71" name="Shape 62"/>
          <p:cNvSpPr/>
          <p:nvPr/>
        </p:nvSpPr>
        <p:spPr>
          <a:xfrm>
            <a:off x="337046" y="9469140"/>
            <a:ext cx="11517908" cy="277218"/>
          </a:xfrm>
          <a:prstGeom prst="rect">
            <a:avLst/>
          </a:prstGeom>
          <a:solidFill>
            <a:srgbClr val="FFFFFF">
              <a:alpha val="4000"/>
            </a:srgbClr>
          </a:solidFill>
          <a:ln/>
        </p:spPr>
      </p:sp>
      <p:sp>
        <p:nvSpPr>
          <p:cNvPr id="72" name="Text 63"/>
          <p:cNvSpPr/>
          <p:nvPr/>
        </p:nvSpPr>
        <p:spPr>
          <a:xfrm>
            <a:off x="431602" y="9532144"/>
            <a:ext cx="21114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Memory</a:t>
            </a:r>
            <a:endParaRPr lang="en-US" sz="708" dirty="0">
              <a:solidFill>
                <a:prstClr val="black"/>
              </a:solidFill>
              <a:latin typeface="Calibri" panose="020F0502020204030204"/>
            </a:endParaRPr>
          </a:p>
        </p:txBody>
      </p:sp>
      <p:sp>
        <p:nvSpPr>
          <p:cNvPr id="73" name="Text 64"/>
          <p:cNvSpPr/>
          <p:nvPr/>
        </p:nvSpPr>
        <p:spPr>
          <a:xfrm>
            <a:off x="2738339" y="9532144"/>
            <a:ext cx="4411861"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Low</a:t>
            </a:r>
            <a:endParaRPr lang="en-US" sz="708" dirty="0">
              <a:solidFill>
                <a:prstClr val="black"/>
              </a:solidFill>
              <a:latin typeface="Calibri" panose="020F0502020204030204"/>
            </a:endParaRPr>
          </a:p>
        </p:txBody>
      </p:sp>
      <p:sp>
        <p:nvSpPr>
          <p:cNvPr id="74" name="Text 65"/>
          <p:cNvSpPr/>
          <p:nvPr/>
        </p:nvSpPr>
        <p:spPr>
          <a:xfrm>
            <a:off x="7345462" y="9532144"/>
            <a:ext cx="441503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High</a:t>
            </a:r>
            <a:endParaRPr lang="en-US" sz="708" dirty="0">
              <a:solidFill>
                <a:prstClr val="black"/>
              </a:solidFill>
              <a:latin typeface="Calibri" panose="020F0502020204030204"/>
            </a:endParaRPr>
          </a:p>
        </p:txBody>
      </p:sp>
      <p:sp>
        <p:nvSpPr>
          <p:cNvPr id="75" name="Shape 66"/>
          <p:cNvSpPr/>
          <p:nvPr/>
        </p:nvSpPr>
        <p:spPr>
          <a:xfrm>
            <a:off x="337046" y="9746357"/>
            <a:ext cx="11517908" cy="277218"/>
          </a:xfrm>
          <a:prstGeom prst="rect">
            <a:avLst/>
          </a:prstGeom>
          <a:solidFill>
            <a:srgbClr val="000000">
              <a:alpha val="4000"/>
            </a:srgbClr>
          </a:solidFill>
          <a:ln/>
        </p:spPr>
      </p:sp>
      <p:sp>
        <p:nvSpPr>
          <p:cNvPr id="76" name="Text 67"/>
          <p:cNvSpPr/>
          <p:nvPr/>
        </p:nvSpPr>
        <p:spPr>
          <a:xfrm>
            <a:off x="431602" y="9809361"/>
            <a:ext cx="21114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Hardware</a:t>
            </a:r>
            <a:endParaRPr lang="en-US" sz="708" dirty="0">
              <a:solidFill>
                <a:prstClr val="black"/>
              </a:solidFill>
              <a:latin typeface="Calibri" panose="020F0502020204030204"/>
            </a:endParaRPr>
          </a:p>
        </p:txBody>
      </p:sp>
      <p:sp>
        <p:nvSpPr>
          <p:cNvPr id="77" name="Text 68"/>
          <p:cNvSpPr/>
          <p:nvPr/>
        </p:nvSpPr>
        <p:spPr>
          <a:xfrm>
            <a:off x="2738339" y="9809361"/>
            <a:ext cx="4411861"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GPU-friendly</a:t>
            </a:r>
            <a:endParaRPr lang="en-US" sz="708" dirty="0">
              <a:solidFill>
                <a:prstClr val="black"/>
              </a:solidFill>
              <a:latin typeface="Calibri" panose="020F0502020204030204"/>
            </a:endParaRPr>
          </a:p>
        </p:txBody>
      </p:sp>
      <p:sp>
        <p:nvSpPr>
          <p:cNvPr id="78" name="Text 69"/>
          <p:cNvSpPr/>
          <p:nvPr/>
        </p:nvSpPr>
        <p:spPr>
          <a:xfrm>
            <a:off x="7345462" y="9809361"/>
            <a:ext cx="441503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CPU-friendly</a:t>
            </a:r>
            <a:endParaRPr lang="en-US" sz="708" dirty="0">
              <a:solidFill>
                <a:prstClr val="black"/>
              </a:solidFill>
              <a:latin typeface="Calibri" panose="020F0502020204030204"/>
            </a:endParaRPr>
          </a:p>
        </p:txBody>
      </p:sp>
      <p:sp>
        <p:nvSpPr>
          <p:cNvPr id="79" name="Shape 70"/>
          <p:cNvSpPr/>
          <p:nvPr/>
        </p:nvSpPr>
        <p:spPr>
          <a:xfrm>
            <a:off x="337046" y="10023574"/>
            <a:ext cx="11517908" cy="277218"/>
          </a:xfrm>
          <a:prstGeom prst="rect">
            <a:avLst/>
          </a:prstGeom>
          <a:solidFill>
            <a:srgbClr val="FFFFFF">
              <a:alpha val="4000"/>
            </a:srgbClr>
          </a:solidFill>
          <a:ln/>
        </p:spPr>
      </p:sp>
      <p:sp>
        <p:nvSpPr>
          <p:cNvPr id="80" name="Text 71"/>
          <p:cNvSpPr/>
          <p:nvPr/>
        </p:nvSpPr>
        <p:spPr>
          <a:xfrm>
            <a:off x="431602" y="10086578"/>
            <a:ext cx="21114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Construction</a:t>
            </a:r>
            <a:endParaRPr lang="en-US" sz="708" dirty="0">
              <a:solidFill>
                <a:prstClr val="black"/>
              </a:solidFill>
              <a:latin typeface="Calibri" panose="020F0502020204030204"/>
            </a:endParaRPr>
          </a:p>
        </p:txBody>
      </p:sp>
      <p:sp>
        <p:nvSpPr>
          <p:cNvPr id="81" name="Text 72"/>
          <p:cNvSpPr/>
          <p:nvPr/>
        </p:nvSpPr>
        <p:spPr>
          <a:xfrm>
            <a:off x="2738339" y="10086578"/>
            <a:ext cx="4411861"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Fast</a:t>
            </a:r>
            <a:endParaRPr lang="en-US" sz="708" dirty="0">
              <a:solidFill>
                <a:prstClr val="black"/>
              </a:solidFill>
              <a:latin typeface="Calibri" panose="020F0502020204030204"/>
            </a:endParaRPr>
          </a:p>
        </p:txBody>
      </p:sp>
      <p:sp>
        <p:nvSpPr>
          <p:cNvPr id="82" name="Text 73"/>
          <p:cNvSpPr/>
          <p:nvPr/>
        </p:nvSpPr>
        <p:spPr>
          <a:xfrm>
            <a:off x="7345462" y="10086578"/>
            <a:ext cx="4415036"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Slow</a:t>
            </a:r>
            <a:endParaRPr lang="en-US" sz="708" dirty="0">
              <a:solidFill>
                <a:prstClr val="black"/>
              </a:solidFill>
              <a:latin typeface="Calibri" panose="020F0502020204030204"/>
            </a:endParaRPr>
          </a:p>
        </p:txBody>
      </p:sp>
      <p:sp>
        <p:nvSpPr>
          <p:cNvPr id="83" name="Text 74"/>
          <p:cNvSpPr/>
          <p:nvPr/>
        </p:nvSpPr>
        <p:spPr>
          <a:xfrm>
            <a:off x="330696" y="10448826"/>
            <a:ext cx="2062460"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Why Not QuadTrees/R-Trees?</a:t>
            </a:r>
            <a:endParaRPr lang="en-US" sz="1083" dirty="0">
              <a:solidFill>
                <a:prstClr val="black"/>
              </a:solidFill>
              <a:latin typeface="Calibri" panose="020F0502020204030204"/>
            </a:endParaRPr>
          </a:p>
        </p:txBody>
      </p:sp>
      <p:pic>
        <p:nvPicPr>
          <p:cNvPr id="84" name="Image 7" descr="preencoded.png"/>
          <p:cNvPicPr>
            <a:picLocks noChangeAspect="1"/>
          </p:cNvPicPr>
          <p:nvPr/>
        </p:nvPicPr>
        <p:blipFill>
          <a:blip r:embed="rId12"/>
          <a:stretch>
            <a:fillRect/>
          </a:stretch>
        </p:blipFill>
        <p:spPr>
          <a:xfrm>
            <a:off x="330696" y="10767715"/>
            <a:ext cx="11530608" cy="5048151"/>
          </a:xfrm>
          <a:prstGeom prst="rect">
            <a:avLst/>
          </a:prstGeom>
        </p:spPr>
      </p:pic>
      <p:sp>
        <p:nvSpPr>
          <p:cNvPr id="85" name="Text 75"/>
          <p:cNvSpPr/>
          <p:nvPr/>
        </p:nvSpPr>
        <p:spPr>
          <a:xfrm>
            <a:off x="4201428" y="13324446"/>
            <a:ext cx="1352343" cy="314338"/>
          </a:xfrm>
          <a:prstGeom prst="rect">
            <a:avLst/>
          </a:prstGeom>
          <a:noFill/>
          <a:ln/>
        </p:spPr>
        <p:txBody>
          <a:bodyPr wrap="none" lIns="0" tIns="0" rIns="0" bIns="0" rtlCol="0" anchor="t"/>
          <a:lstStyle/>
          <a:p>
            <a:pPr algn="ctr" defTabSz="761970">
              <a:lnSpc>
                <a:spcPts val="1375"/>
              </a:lnSpc>
            </a:pPr>
            <a:r>
              <a:rPr lang="en-US" sz="1125" b="1" dirty="0">
                <a:solidFill>
                  <a:srgbClr val="FFFFFF"/>
                </a:solidFill>
                <a:latin typeface="Inter Bold" pitchFamily="34" charset="0"/>
                <a:ea typeface="Inter Bold" pitchFamily="34" charset="-122"/>
                <a:cs typeface="Inter Bold" pitchFamily="34" charset="-120"/>
              </a:rPr>
              <a:t>2D Space</a:t>
            </a:r>
            <a:endParaRPr lang="en-US" sz="1125" dirty="0">
              <a:solidFill>
                <a:prstClr val="black"/>
              </a:solidFill>
              <a:latin typeface="Calibri" panose="020F0502020204030204"/>
            </a:endParaRPr>
          </a:p>
        </p:txBody>
      </p:sp>
      <p:sp>
        <p:nvSpPr>
          <p:cNvPr id="86" name="Text 76"/>
          <p:cNvSpPr/>
          <p:nvPr/>
        </p:nvSpPr>
        <p:spPr>
          <a:xfrm>
            <a:off x="6760820" y="13010110"/>
            <a:ext cx="1352343" cy="943008"/>
          </a:xfrm>
          <a:prstGeom prst="rect">
            <a:avLst/>
          </a:prstGeom>
          <a:noFill/>
          <a:ln/>
        </p:spPr>
        <p:txBody>
          <a:bodyPr wrap="square" lIns="0" tIns="0" rIns="0" bIns="0" rtlCol="0" anchor="t"/>
          <a:lstStyle/>
          <a:p>
            <a:pPr algn="ctr" defTabSz="761970">
              <a:lnSpc>
                <a:spcPts val="1375"/>
              </a:lnSpc>
            </a:pPr>
            <a:r>
              <a:rPr lang="en-US" sz="1125" b="1" dirty="0">
                <a:solidFill>
                  <a:srgbClr val="FFFFFF"/>
                </a:solidFill>
                <a:latin typeface="Inter Bold" pitchFamily="34" charset="0"/>
                <a:ea typeface="Inter Bold" pitchFamily="34" charset="-122"/>
                <a:cs typeface="Inter Bold" pitchFamily="34" charset="-120"/>
              </a:rPr>
              <a:t>High-Dimensional Space</a:t>
            </a:r>
            <a:endParaRPr lang="en-US" sz="1125" dirty="0">
              <a:solidFill>
                <a:prstClr val="black"/>
              </a:solidFill>
              <a:latin typeface="Calibri" panose="020F0502020204030204"/>
            </a:endParaRPr>
          </a:p>
        </p:txBody>
      </p:sp>
      <p:sp>
        <p:nvSpPr>
          <p:cNvPr id="87" name="Text 77"/>
          <p:cNvSpPr/>
          <p:nvPr/>
        </p:nvSpPr>
        <p:spPr>
          <a:xfrm>
            <a:off x="9119213" y="14716779"/>
            <a:ext cx="2458806" cy="502938"/>
          </a:xfrm>
          <a:prstGeom prst="rect">
            <a:avLst/>
          </a:prstGeom>
          <a:noFill/>
          <a:ln/>
        </p:spPr>
        <p:txBody>
          <a:bodyPr wrap="squar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Indistinguishable distances</a:t>
            </a:r>
            <a:endParaRPr lang="en-US" sz="875" dirty="0">
              <a:solidFill>
                <a:prstClr val="black"/>
              </a:solidFill>
              <a:latin typeface="Calibri" panose="020F0502020204030204"/>
            </a:endParaRPr>
          </a:p>
        </p:txBody>
      </p:sp>
      <p:pic>
        <p:nvPicPr>
          <p:cNvPr id="88" name="Image 8"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51248" y="14813701"/>
            <a:ext cx="309622" cy="309620"/>
          </a:xfrm>
          <a:prstGeom prst="rect">
            <a:avLst/>
          </a:prstGeom>
        </p:spPr>
      </p:pic>
      <p:sp>
        <p:nvSpPr>
          <p:cNvPr id="89" name="Text 78"/>
          <p:cNvSpPr/>
          <p:nvPr/>
        </p:nvSpPr>
        <p:spPr>
          <a:xfrm>
            <a:off x="9074507" y="11841654"/>
            <a:ext cx="2514687" cy="251468"/>
          </a:xfrm>
          <a:prstGeom prst="rect">
            <a:avLst/>
          </a:prstGeom>
          <a:noFill/>
          <a:ln/>
        </p:spPr>
        <p:txBody>
          <a:bodyPr wrap="none" lIns="0" tIns="0" rIns="0" bIns="0" rtlCol="0" anchor="t"/>
          <a:lstStyle/>
          <a:p>
            <a:pPr defTabSz="761970">
              <a:lnSpc>
                <a:spcPts val="1125"/>
              </a:lnSpc>
            </a:pPr>
            <a:r>
              <a:rPr lang="en-US" sz="875" dirty="0">
                <a:solidFill>
                  <a:srgbClr val="272525"/>
                </a:solidFill>
                <a:latin typeface="Inter" pitchFamily="34" charset="0"/>
                <a:ea typeface="Inter" pitchFamily="34" charset="-122"/>
                <a:cs typeface="Inter" pitchFamily="34" charset="-120"/>
              </a:rPr>
              <a:t>Dense, overlapping points</a:t>
            </a:r>
            <a:endParaRPr lang="en-US" sz="875" dirty="0">
              <a:solidFill>
                <a:prstClr val="black"/>
              </a:solidFill>
              <a:latin typeface="Calibri" panose="020F0502020204030204"/>
            </a:endParaRPr>
          </a:p>
        </p:txBody>
      </p:sp>
      <p:pic>
        <p:nvPicPr>
          <p:cNvPr id="90" name="Image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8409" y="11788217"/>
            <a:ext cx="313463" cy="313463"/>
          </a:xfrm>
          <a:prstGeom prst="rect">
            <a:avLst/>
          </a:prstGeom>
        </p:spPr>
      </p:pic>
      <p:sp>
        <p:nvSpPr>
          <p:cNvPr id="91" name="Text 79"/>
          <p:cNvSpPr/>
          <p:nvPr/>
        </p:nvSpPr>
        <p:spPr>
          <a:xfrm>
            <a:off x="759275" y="14820162"/>
            <a:ext cx="2447629" cy="251468"/>
          </a:xfrm>
          <a:prstGeom prst="rect">
            <a:avLst/>
          </a:prstGeom>
          <a:noFill/>
          <a:ln/>
        </p:spPr>
        <p:txBody>
          <a:bodyPr wrap="non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Points well separated</a:t>
            </a:r>
            <a:endParaRPr lang="en-US" sz="875" dirty="0">
              <a:solidFill>
                <a:prstClr val="black"/>
              </a:solidFill>
              <a:latin typeface="Calibri" panose="020F0502020204030204"/>
            </a:endParaRPr>
          </a:p>
        </p:txBody>
      </p:sp>
      <p:pic>
        <p:nvPicPr>
          <p:cNvPr id="92" name="Image 10"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39227" y="14835528"/>
            <a:ext cx="309621" cy="309622"/>
          </a:xfrm>
          <a:prstGeom prst="rect">
            <a:avLst/>
          </a:prstGeom>
        </p:spPr>
      </p:pic>
      <p:sp>
        <p:nvSpPr>
          <p:cNvPr id="93" name="Text 80"/>
          <p:cNvSpPr/>
          <p:nvPr/>
        </p:nvSpPr>
        <p:spPr>
          <a:xfrm>
            <a:off x="703393" y="11841654"/>
            <a:ext cx="2514688" cy="251468"/>
          </a:xfrm>
          <a:prstGeom prst="rect">
            <a:avLst/>
          </a:prstGeom>
          <a:noFill/>
          <a:ln/>
        </p:spPr>
        <p:txBody>
          <a:bodyPr wrap="none" lIns="0" tIns="0" rIns="0" bIns="0" rtlCol="0" anchor="t"/>
          <a:lstStyle/>
          <a:p>
            <a:pPr algn="r" defTabSz="761970">
              <a:lnSpc>
                <a:spcPts val="1125"/>
              </a:lnSpc>
            </a:pPr>
            <a:r>
              <a:rPr lang="en-US" sz="875" dirty="0">
                <a:solidFill>
                  <a:srgbClr val="272525"/>
                </a:solidFill>
                <a:latin typeface="Inter" pitchFamily="34" charset="0"/>
                <a:ea typeface="Inter" pitchFamily="34" charset="-122"/>
                <a:cs typeface="Inter" pitchFamily="34" charset="-120"/>
              </a:rPr>
              <a:t>Clear grid layout</a:t>
            </a:r>
            <a:endParaRPr lang="en-US" sz="875" dirty="0">
              <a:solidFill>
                <a:prstClr val="black"/>
              </a:solidFill>
              <a:latin typeface="Calibri" panose="020F0502020204030204"/>
            </a:endParaRPr>
          </a:p>
        </p:txBody>
      </p:sp>
      <p:pic>
        <p:nvPicPr>
          <p:cNvPr id="94"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0983" y="11790138"/>
            <a:ext cx="309621" cy="309621"/>
          </a:xfrm>
          <a:prstGeom prst="rect">
            <a:avLst/>
          </a:prstGeom>
        </p:spPr>
      </p:pic>
      <p:sp>
        <p:nvSpPr>
          <p:cNvPr id="95" name="Text 81"/>
          <p:cNvSpPr/>
          <p:nvPr/>
        </p:nvSpPr>
        <p:spPr>
          <a:xfrm>
            <a:off x="330696" y="15922129"/>
            <a:ext cx="11530608" cy="151209"/>
          </a:xfrm>
          <a:prstGeom prst="rect">
            <a:avLst/>
          </a:prstGeom>
          <a:noFill/>
          <a:ln/>
        </p:spPr>
        <p:txBody>
          <a:bodyPr wrap="none" lIns="0" tIns="0" rIns="0" bIns="0" rtlCol="0" anchor="t"/>
          <a:lstStyle/>
          <a:p>
            <a:pPr algn="ctr" defTabSz="761970">
              <a:lnSpc>
                <a:spcPts val="1167"/>
              </a:lnSpc>
            </a:pPr>
            <a:r>
              <a:rPr lang="en-US" sz="708" dirty="0">
                <a:solidFill>
                  <a:srgbClr val="272525"/>
                </a:solidFill>
                <a:latin typeface="Inter" pitchFamily="34" charset="0"/>
                <a:ea typeface="Inter" pitchFamily="34" charset="-122"/>
                <a:cs typeface="Inter" pitchFamily="34" charset="-120"/>
              </a:rPr>
              <a:t>They work efficiently in 2D/3D but struggle and fail in 100D+ due to the curse of dimensionality.</a:t>
            </a:r>
            <a:endParaRPr lang="en-US" sz="708" dirty="0">
              <a:solidFill>
                <a:prstClr val="black"/>
              </a:solidFill>
              <a:latin typeface="Calibri" panose="020F0502020204030204"/>
            </a:endParaRPr>
          </a:p>
        </p:txBody>
      </p:sp>
      <p:sp>
        <p:nvSpPr>
          <p:cNvPr id="96" name="Text 82"/>
          <p:cNvSpPr/>
          <p:nvPr/>
        </p:nvSpPr>
        <p:spPr>
          <a:xfrm>
            <a:off x="330696" y="16215023"/>
            <a:ext cx="1417638" cy="177205"/>
          </a:xfrm>
          <a:prstGeom prst="rect">
            <a:avLst/>
          </a:prstGeom>
          <a:noFill/>
          <a:ln/>
        </p:spPr>
        <p:txBody>
          <a:bodyPr wrap="none" lIns="0" tIns="0" rIns="0" bIns="0" rtlCol="0" anchor="t"/>
          <a:lstStyle/>
          <a:p>
            <a:pPr defTabSz="761970">
              <a:lnSpc>
                <a:spcPts val="1375"/>
              </a:lnSpc>
            </a:pPr>
            <a:r>
              <a:rPr lang="en-US" sz="1083" b="1" dirty="0">
                <a:solidFill>
                  <a:srgbClr val="000000"/>
                </a:solidFill>
                <a:latin typeface="Inter Bold" pitchFamily="34" charset="0"/>
                <a:ea typeface="Inter Bold" pitchFamily="34" charset="-122"/>
                <a:cs typeface="Inter Bold" pitchFamily="34" charset="-120"/>
              </a:rPr>
              <a:t>Key Takeaways</a:t>
            </a:r>
            <a:endParaRPr lang="en-US" sz="1083" dirty="0">
              <a:solidFill>
                <a:prstClr val="black"/>
              </a:solidFill>
              <a:latin typeface="Calibri" panose="020F0502020204030204"/>
            </a:endParaRPr>
          </a:p>
        </p:txBody>
      </p:sp>
      <p:pic>
        <p:nvPicPr>
          <p:cNvPr id="97" name="Image 12"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6118" y="16538625"/>
            <a:ext cx="141684" cy="141684"/>
          </a:xfrm>
          <a:prstGeom prst="rect">
            <a:avLst/>
          </a:prstGeom>
        </p:spPr>
      </p:pic>
      <p:sp>
        <p:nvSpPr>
          <p:cNvPr id="98" name="Text 83"/>
          <p:cNvSpPr/>
          <p:nvPr/>
        </p:nvSpPr>
        <p:spPr>
          <a:xfrm>
            <a:off x="637779" y="16533912"/>
            <a:ext cx="3457674" cy="151209"/>
          </a:xfrm>
          <a:prstGeom prst="rect">
            <a:avLst/>
          </a:prstGeom>
          <a:noFill/>
          <a:ln/>
        </p:spPr>
        <p:txBody>
          <a:bodyPr wrap="none" lIns="0" tIns="0" rIns="0" bIns="0" rtlCol="0" anchor="t"/>
          <a:lstStyle/>
          <a:p>
            <a:pPr defTabSz="761970">
              <a:lnSpc>
                <a:spcPts val="1167"/>
              </a:lnSpc>
            </a:pPr>
            <a:r>
              <a:rPr lang="en-US" sz="708" dirty="0">
                <a:solidFill>
                  <a:srgbClr val="272525"/>
                </a:solidFill>
                <a:latin typeface="Inter" pitchFamily="34" charset="0"/>
                <a:ea typeface="Inter" pitchFamily="34" charset="-122"/>
                <a:cs typeface="Inter" pitchFamily="34" charset="-120"/>
              </a:rPr>
              <a:t>Indexing makes vector search practical at scale.</a:t>
            </a:r>
            <a:endParaRPr lang="en-US" sz="708" dirty="0">
              <a:solidFill>
                <a:prstClr val="black"/>
              </a:solidFill>
              <a:latin typeface="Calibri" panose="020F0502020204030204"/>
            </a:endParaRPr>
          </a:p>
        </p:txBody>
      </p:sp>
      <p:pic>
        <p:nvPicPr>
          <p:cNvPr id="99" name="Image 13"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48944" y="16538625"/>
            <a:ext cx="141684" cy="141684"/>
          </a:xfrm>
          <a:prstGeom prst="rect">
            <a:avLst/>
          </a:prstGeom>
        </p:spPr>
      </p:pic>
      <p:sp>
        <p:nvSpPr>
          <p:cNvPr id="100" name="Text 84"/>
          <p:cNvSpPr/>
          <p:nvPr/>
        </p:nvSpPr>
        <p:spPr>
          <a:xfrm>
            <a:off x="4520605" y="16533912"/>
            <a:ext cx="3457773" cy="151209"/>
          </a:xfrm>
          <a:prstGeom prst="rect">
            <a:avLst/>
          </a:prstGeom>
          <a:noFill/>
          <a:ln/>
        </p:spPr>
        <p:txBody>
          <a:bodyPr wrap="none" lIns="0" tIns="0" rIns="0" bIns="0" rtlCol="0" anchor="t"/>
          <a:lstStyle/>
          <a:p>
            <a:pPr defTabSz="761970">
              <a:lnSpc>
                <a:spcPts val="1167"/>
              </a:lnSpc>
            </a:pPr>
            <a:r>
              <a:rPr lang="en-US" sz="708" b="1" dirty="0">
                <a:solidFill>
                  <a:srgbClr val="272525"/>
                </a:solidFill>
                <a:latin typeface="Inter" pitchFamily="34" charset="0"/>
                <a:ea typeface="Inter" pitchFamily="34" charset="-122"/>
                <a:cs typeface="Inter" pitchFamily="34" charset="-120"/>
              </a:rPr>
              <a:t>IVF</a:t>
            </a:r>
            <a:r>
              <a:rPr lang="en-US" sz="708" dirty="0">
                <a:solidFill>
                  <a:srgbClr val="272525"/>
                </a:solidFill>
                <a:latin typeface="Inter" pitchFamily="34" charset="0"/>
                <a:ea typeface="Inter" pitchFamily="34" charset="-122"/>
                <a:cs typeface="Inter" pitchFamily="34" charset="-120"/>
              </a:rPr>
              <a:t>: Splits vector space into clusters for efficient search.</a:t>
            </a:r>
            <a:endParaRPr lang="en-US" sz="708" dirty="0">
              <a:solidFill>
                <a:prstClr val="black"/>
              </a:solidFill>
              <a:latin typeface="Calibri" panose="020F0502020204030204"/>
            </a:endParaRPr>
          </a:p>
        </p:txBody>
      </p:sp>
      <p:pic>
        <p:nvPicPr>
          <p:cNvPr id="101" name="Image 14"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1870" y="16538625"/>
            <a:ext cx="141684" cy="141684"/>
          </a:xfrm>
          <a:prstGeom prst="rect">
            <a:avLst/>
          </a:prstGeom>
        </p:spPr>
      </p:pic>
      <p:sp>
        <p:nvSpPr>
          <p:cNvPr id="102" name="Text 85"/>
          <p:cNvSpPr/>
          <p:nvPr/>
        </p:nvSpPr>
        <p:spPr>
          <a:xfrm>
            <a:off x="8403531" y="16533912"/>
            <a:ext cx="3457674" cy="302419"/>
          </a:xfrm>
          <a:prstGeom prst="rect">
            <a:avLst/>
          </a:prstGeom>
          <a:noFill/>
          <a:ln/>
        </p:spPr>
        <p:txBody>
          <a:bodyPr wrap="square" lIns="0" tIns="0" rIns="0" bIns="0" rtlCol="0" anchor="t"/>
          <a:lstStyle/>
          <a:p>
            <a:pPr defTabSz="761970">
              <a:lnSpc>
                <a:spcPts val="1167"/>
              </a:lnSpc>
            </a:pPr>
            <a:r>
              <a:rPr lang="en-US" sz="708" b="1" dirty="0">
                <a:solidFill>
                  <a:srgbClr val="272525"/>
                </a:solidFill>
                <a:latin typeface="Inter" pitchFamily="34" charset="0"/>
                <a:ea typeface="Inter" pitchFamily="34" charset="-122"/>
                <a:cs typeface="Inter" pitchFamily="34" charset="-120"/>
              </a:rPr>
              <a:t>HNSW</a:t>
            </a:r>
            <a:r>
              <a:rPr lang="en-US" sz="708" dirty="0">
                <a:solidFill>
                  <a:srgbClr val="272525"/>
                </a:solidFill>
                <a:latin typeface="Inter" pitchFamily="34" charset="0"/>
                <a:ea typeface="Inter" pitchFamily="34" charset="-122"/>
                <a:cs typeface="Inter" pitchFamily="34" charset="-120"/>
              </a:rPr>
              <a:t>: Builds a graph with multi-level traversal for high recall and low latency.</a:t>
            </a:r>
            <a:endParaRPr lang="en-US" sz="708" dirty="0">
              <a:solidFill>
                <a:prstClr val="black"/>
              </a:solidFill>
              <a:latin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1239</Words>
  <Application>Microsoft Office PowerPoint</Application>
  <PresentationFormat>Widescreen</PresentationFormat>
  <Paragraphs>226</Paragraphs>
  <Slides>13</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Inter</vt:lpstr>
      <vt:lpstr>Inter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harshita tata</dc:creator>
  <cp:lastModifiedBy>harshita tata</cp:lastModifiedBy>
  <cp:revision>1</cp:revision>
  <dcterms:created xsi:type="dcterms:W3CDTF">2026-01-19T14:10:57Z</dcterms:created>
  <dcterms:modified xsi:type="dcterms:W3CDTF">2026-01-19T14:11:28Z</dcterms:modified>
</cp:coreProperties>
</file>